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7" r:id="rId4"/>
    <p:sldId id="286" r:id="rId5"/>
    <p:sldId id="287" r:id="rId6"/>
    <p:sldId id="288" r:id="rId7"/>
    <p:sldId id="260" r:id="rId8"/>
    <p:sldId id="289" r:id="rId9"/>
    <p:sldId id="290" r:id="rId10"/>
    <p:sldId id="292" r:id="rId11"/>
    <p:sldId id="291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533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97F08F-A37C-4826-8A94-58C5B56DE6BA}" type="doc">
      <dgm:prSet loTypeId="urn:microsoft.com/office/officeart/2005/8/layout/radial3" loCatId="cycle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GB"/>
        </a:p>
      </dgm:t>
    </dgm:pt>
    <dgm:pt modelId="{554D81BE-07D1-4DA1-AFDA-65033E1F3101}">
      <dgm:prSet phldrT="[Text]"/>
      <dgm:spPr>
        <a:solidFill>
          <a:srgbClr val="C00000">
            <a:alpha val="50000"/>
          </a:srgbClr>
        </a:solidFill>
      </dgm:spPr>
      <dgm:t>
        <a:bodyPr/>
        <a:lstStyle/>
        <a:p>
          <a:r>
            <a:rPr lang="en-GB" dirty="0"/>
            <a:t>Effect size</a:t>
          </a:r>
        </a:p>
      </dgm:t>
    </dgm:pt>
    <dgm:pt modelId="{F48B8D1B-2BE3-42F8-B7AC-0383255B3505}" type="parTrans" cxnId="{A9B4F9AF-FD28-4EDD-ADA8-7B0D8FCF0FF1}">
      <dgm:prSet/>
      <dgm:spPr/>
      <dgm:t>
        <a:bodyPr/>
        <a:lstStyle/>
        <a:p>
          <a:endParaRPr lang="en-GB"/>
        </a:p>
      </dgm:t>
    </dgm:pt>
    <dgm:pt modelId="{7FF2910D-C8A5-4C49-8374-BC72019D424D}" type="sibTrans" cxnId="{A9B4F9AF-FD28-4EDD-ADA8-7B0D8FCF0FF1}">
      <dgm:prSet/>
      <dgm:spPr/>
      <dgm:t>
        <a:bodyPr/>
        <a:lstStyle/>
        <a:p>
          <a:endParaRPr lang="en-GB"/>
        </a:p>
      </dgm:t>
    </dgm:pt>
    <dgm:pt modelId="{B789456B-5E5A-4272-A5CC-6AE20278D699}">
      <dgm:prSet phldrT="[Text]"/>
      <dgm:spPr/>
      <dgm:t>
        <a:bodyPr/>
        <a:lstStyle/>
        <a:p>
          <a:r>
            <a:rPr lang="en-GB" dirty="0"/>
            <a:t>mean</a:t>
          </a:r>
        </a:p>
      </dgm:t>
    </dgm:pt>
    <dgm:pt modelId="{DCF0EF44-4E0F-4692-BF24-B83C3321F105}" type="parTrans" cxnId="{85878B72-E080-45F0-A2F5-9317B39CA08C}">
      <dgm:prSet/>
      <dgm:spPr/>
      <dgm:t>
        <a:bodyPr/>
        <a:lstStyle/>
        <a:p>
          <a:endParaRPr lang="en-GB"/>
        </a:p>
      </dgm:t>
    </dgm:pt>
    <dgm:pt modelId="{77B881C5-6D96-40EB-8870-1C43C5D64890}" type="sibTrans" cxnId="{85878B72-E080-45F0-A2F5-9317B39CA08C}">
      <dgm:prSet/>
      <dgm:spPr/>
      <dgm:t>
        <a:bodyPr/>
        <a:lstStyle/>
        <a:p>
          <a:endParaRPr lang="en-GB"/>
        </a:p>
      </dgm:t>
    </dgm:pt>
    <dgm:pt modelId="{4CDD6861-3E6E-49B9-B7C7-40C73E6413D4}">
      <dgm:prSet phldrT="[Text]"/>
      <dgm:spPr/>
      <dgm:t>
        <a:bodyPr/>
        <a:lstStyle/>
        <a:p>
          <a:r>
            <a:rPr lang="en-GB" dirty="0"/>
            <a:t>% change</a:t>
          </a:r>
        </a:p>
      </dgm:t>
    </dgm:pt>
    <dgm:pt modelId="{827CA508-E163-4674-BED3-65F75DDC29A7}" type="parTrans" cxnId="{25B73839-9FAD-4EAC-8373-E86E4F89E640}">
      <dgm:prSet/>
      <dgm:spPr/>
      <dgm:t>
        <a:bodyPr/>
        <a:lstStyle/>
        <a:p>
          <a:endParaRPr lang="en-GB"/>
        </a:p>
      </dgm:t>
    </dgm:pt>
    <dgm:pt modelId="{9311585B-55A8-4461-B28F-57EDF5B98B86}" type="sibTrans" cxnId="{25B73839-9FAD-4EAC-8373-E86E4F89E640}">
      <dgm:prSet/>
      <dgm:spPr/>
      <dgm:t>
        <a:bodyPr/>
        <a:lstStyle/>
        <a:p>
          <a:endParaRPr lang="en-GB"/>
        </a:p>
      </dgm:t>
    </dgm:pt>
    <dgm:pt modelId="{1A3A6E6A-81F0-4FED-B77D-43A55FB1E07A}">
      <dgm:prSet phldrT="[Text]"/>
      <dgm:spPr/>
      <dgm:t>
        <a:bodyPr/>
        <a:lstStyle/>
        <a:p>
          <a:r>
            <a:rPr lang="en-GB" i="1" dirty="0"/>
            <a:t>r</a:t>
          </a:r>
        </a:p>
      </dgm:t>
    </dgm:pt>
    <dgm:pt modelId="{8DC07A7A-FFB6-4FC1-BD3E-152A2F59644E}" type="parTrans" cxnId="{03C6264E-A43B-4BEA-8441-205EAC208FFE}">
      <dgm:prSet/>
      <dgm:spPr/>
      <dgm:t>
        <a:bodyPr/>
        <a:lstStyle/>
        <a:p>
          <a:endParaRPr lang="en-GB"/>
        </a:p>
      </dgm:t>
    </dgm:pt>
    <dgm:pt modelId="{2A79E388-013D-496B-AA35-67A0D752A906}" type="sibTrans" cxnId="{03C6264E-A43B-4BEA-8441-205EAC208FFE}">
      <dgm:prSet/>
      <dgm:spPr/>
      <dgm:t>
        <a:bodyPr/>
        <a:lstStyle/>
        <a:p>
          <a:endParaRPr lang="en-GB"/>
        </a:p>
      </dgm:t>
    </dgm:pt>
    <dgm:pt modelId="{CD212B85-3DA2-4E05-8943-AD1B5FBEF882}">
      <dgm:prSet phldrT="[Text]"/>
      <dgm:spPr/>
      <dgm:t>
        <a:bodyPr/>
        <a:lstStyle/>
        <a:p>
          <a:r>
            <a:rPr lang="en-GB" dirty="0"/>
            <a:t>PR</a:t>
          </a:r>
        </a:p>
      </dgm:t>
    </dgm:pt>
    <dgm:pt modelId="{64EB94B0-33A9-47DE-AEDC-D2794786748A}" type="parTrans" cxnId="{483C3BE8-09EC-4BFF-97F0-F55D7024B152}">
      <dgm:prSet/>
      <dgm:spPr/>
      <dgm:t>
        <a:bodyPr/>
        <a:lstStyle/>
        <a:p>
          <a:endParaRPr lang="en-GB"/>
        </a:p>
      </dgm:t>
    </dgm:pt>
    <dgm:pt modelId="{8536D763-A923-4110-BAFF-8A75B6DDC0C2}" type="sibTrans" cxnId="{483C3BE8-09EC-4BFF-97F0-F55D7024B152}">
      <dgm:prSet/>
      <dgm:spPr/>
      <dgm:t>
        <a:bodyPr/>
        <a:lstStyle/>
        <a:p>
          <a:endParaRPr lang="en-GB"/>
        </a:p>
      </dgm:t>
    </dgm:pt>
    <dgm:pt modelId="{E4C0FA66-0D45-441A-93E5-4284FC030BA5}">
      <dgm:prSet/>
      <dgm:spPr/>
      <dgm:t>
        <a:bodyPr/>
        <a:lstStyle/>
        <a:p>
          <a:r>
            <a:rPr lang="it-IT"/>
            <a:t>MI-score, t-score, log Dice etc.</a:t>
          </a:r>
          <a:endParaRPr lang="en-GB"/>
        </a:p>
      </dgm:t>
    </dgm:pt>
    <dgm:pt modelId="{B44298DC-FD85-4AEE-B401-ED2E458F6020}" type="parTrans" cxnId="{5F77AA9D-3E41-4C6C-9D7F-A2A86039B7F4}">
      <dgm:prSet/>
      <dgm:spPr/>
      <dgm:t>
        <a:bodyPr/>
        <a:lstStyle/>
        <a:p>
          <a:endParaRPr lang="en-GB"/>
        </a:p>
      </dgm:t>
    </dgm:pt>
    <dgm:pt modelId="{EF9B04AB-9CEE-4C34-AEB4-AE5B31BD38F0}" type="sibTrans" cxnId="{5F77AA9D-3E41-4C6C-9D7F-A2A86039B7F4}">
      <dgm:prSet/>
      <dgm:spPr/>
      <dgm:t>
        <a:bodyPr/>
        <a:lstStyle/>
        <a:p>
          <a:endParaRPr lang="en-GB"/>
        </a:p>
      </dgm:t>
    </dgm:pt>
    <dgm:pt modelId="{DF4975D5-B8FB-431A-8D34-CB6AF4AC2C98}">
      <dgm:prSet/>
      <dgm:spPr/>
      <dgm:t>
        <a:bodyPr/>
        <a:lstStyle/>
        <a:p>
          <a:r>
            <a:rPr lang="en-GB" dirty="0"/>
            <a:t>Crammer’s </a:t>
          </a:r>
          <a:r>
            <a:rPr lang="en-GB" i="1" dirty="0"/>
            <a:t>V</a:t>
          </a:r>
        </a:p>
      </dgm:t>
    </dgm:pt>
    <dgm:pt modelId="{7D3C4C54-4A7B-4BC8-BAEF-B3A783D6C322}" type="parTrans" cxnId="{CA65FD5B-D3BC-402C-B500-5D48925EE1FF}">
      <dgm:prSet/>
      <dgm:spPr/>
      <dgm:t>
        <a:bodyPr/>
        <a:lstStyle/>
        <a:p>
          <a:endParaRPr lang="en-GB"/>
        </a:p>
      </dgm:t>
    </dgm:pt>
    <dgm:pt modelId="{796C9280-CBC1-40A9-8D0C-E8ADE9A2A34F}" type="sibTrans" cxnId="{CA65FD5B-D3BC-402C-B500-5D48925EE1FF}">
      <dgm:prSet/>
      <dgm:spPr/>
      <dgm:t>
        <a:bodyPr/>
        <a:lstStyle/>
        <a:p>
          <a:endParaRPr lang="en-GB"/>
        </a:p>
      </dgm:t>
    </dgm:pt>
    <dgm:pt modelId="{9A608236-1FF9-4516-8267-03FE619CD2CA}">
      <dgm:prSet/>
      <dgm:spPr/>
      <dgm:t>
        <a:bodyPr/>
        <a:lstStyle/>
        <a:p>
          <a:r>
            <a:rPr lang="en-GB" dirty="0"/>
            <a:t>simple maths parameter, %DIFF</a:t>
          </a:r>
        </a:p>
      </dgm:t>
    </dgm:pt>
    <dgm:pt modelId="{649BE8BE-9342-4DA6-8192-BE3FE1647599}" type="parTrans" cxnId="{48F31B43-3757-4ED2-9341-19E93CBA25B2}">
      <dgm:prSet/>
      <dgm:spPr/>
      <dgm:t>
        <a:bodyPr/>
        <a:lstStyle/>
        <a:p>
          <a:endParaRPr lang="en-GB"/>
        </a:p>
      </dgm:t>
    </dgm:pt>
    <dgm:pt modelId="{DD017920-2D8A-40EE-831A-C935B8C62B95}" type="sibTrans" cxnId="{48F31B43-3757-4ED2-9341-19E93CBA25B2}">
      <dgm:prSet/>
      <dgm:spPr/>
      <dgm:t>
        <a:bodyPr/>
        <a:lstStyle/>
        <a:p>
          <a:endParaRPr lang="en-GB"/>
        </a:p>
      </dgm:t>
    </dgm:pt>
    <dgm:pt modelId="{A2D9268D-6122-4EBF-92D8-529E23858918}">
      <dgm:prSet/>
      <dgm:spPr/>
      <dgm:t>
        <a:bodyPr/>
        <a:lstStyle/>
        <a:p>
          <a:r>
            <a:rPr lang="en-GB" i="1" dirty="0"/>
            <a:t>r</a:t>
          </a:r>
          <a:r>
            <a:rPr lang="en-GB" i="1" baseline="30000" dirty="0"/>
            <a:t>2</a:t>
          </a:r>
          <a:endParaRPr lang="en-GB" dirty="0"/>
        </a:p>
      </dgm:t>
    </dgm:pt>
    <dgm:pt modelId="{57D16239-1034-4366-BDE0-396EE5816272}" type="parTrans" cxnId="{AD2B6A4C-193A-47B5-BD4A-FC62205209E5}">
      <dgm:prSet/>
      <dgm:spPr/>
      <dgm:t>
        <a:bodyPr/>
        <a:lstStyle/>
        <a:p>
          <a:endParaRPr lang="en-GB"/>
        </a:p>
      </dgm:t>
    </dgm:pt>
    <dgm:pt modelId="{1913C030-3633-479D-A776-CA219117A008}" type="sibTrans" cxnId="{AD2B6A4C-193A-47B5-BD4A-FC62205209E5}">
      <dgm:prSet/>
      <dgm:spPr/>
      <dgm:t>
        <a:bodyPr/>
        <a:lstStyle/>
        <a:p>
          <a:endParaRPr lang="en-GB"/>
        </a:p>
      </dgm:t>
    </dgm:pt>
    <dgm:pt modelId="{A383F1A8-6D82-4670-AC97-5288E9870175}">
      <dgm:prSet/>
      <dgm:spPr/>
      <dgm:t>
        <a:bodyPr/>
        <a:lstStyle/>
        <a:p>
          <a:r>
            <a:rPr lang="en-GB" i="1"/>
            <a:t>η</a:t>
          </a:r>
          <a:r>
            <a:rPr lang="en-GB" i="1" baseline="30000"/>
            <a:t>2</a:t>
          </a:r>
          <a:endParaRPr lang="en-GB"/>
        </a:p>
      </dgm:t>
    </dgm:pt>
    <dgm:pt modelId="{5D0625B6-ABD6-4E21-96DD-EE701C9C18F5}" type="parTrans" cxnId="{2B5CE94B-2AA1-4B3F-BF8A-79F3A958BA61}">
      <dgm:prSet/>
      <dgm:spPr/>
      <dgm:t>
        <a:bodyPr/>
        <a:lstStyle/>
        <a:p>
          <a:endParaRPr lang="en-GB"/>
        </a:p>
      </dgm:t>
    </dgm:pt>
    <dgm:pt modelId="{71BA4561-F0AC-46B4-B747-3509103D95F2}" type="sibTrans" cxnId="{2B5CE94B-2AA1-4B3F-BF8A-79F3A958BA61}">
      <dgm:prSet/>
      <dgm:spPr/>
      <dgm:t>
        <a:bodyPr/>
        <a:lstStyle/>
        <a:p>
          <a:endParaRPr lang="en-GB"/>
        </a:p>
      </dgm:t>
    </dgm:pt>
    <dgm:pt modelId="{E2CAE119-7ED3-4D6D-9ED4-6BB93877CAC9}">
      <dgm:prSet/>
      <dgm:spPr/>
      <dgm:t>
        <a:bodyPr/>
        <a:lstStyle/>
        <a:p>
          <a:r>
            <a:rPr lang="en-GB" dirty="0"/>
            <a:t>OR</a:t>
          </a:r>
        </a:p>
      </dgm:t>
    </dgm:pt>
    <dgm:pt modelId="{494C1363-A37C-4166-8D6C-ACC7EBB494AB}" type="parTrans" cxnId="{0FFCB9DA-FE16-4904-9B0D-31BC9ABBCA3B}">
      <dgm:prSet/>
      <dgm:spPr/>
      <dgm:t>
        <a:bodyPr/>
        <a:lstStyle/>
        <a:p>
          <a:endParaRPr lang="en-GB"/>
        </a:p>
      </dgm:t>
    </dgm:pt>
    <dgm:pt modelId="{86E2C51B-3946-48E0-B110-A78285EAEE76}" type="sibTrans" cxnId="{0FFCB9DA-FE16-4904-9B0D-31BC9ABBCA3B}">
      <dgm:prSet/>
      <dgm:spPr/>
      <dgm:t>
        <a:bodyPr/>
        <a:lstStyle/>
        <a:p>
          <a:endParaRPr lang="en-GB"/>
        </a:p>
      </dgm:t>
    </dgm:pt>
    <dgm:pt modelId="{9FA4C9A1-2754-48BF-83B9-086BBA928342}">
      <dgm:prSet/>
      <dgm:spPr/>
      <dgm:t>
        <a:bodyPr/>
        <a:lstStyle/>
        <a:p>
          <a:r>
            <a:rPr lang="en-GB" dirty="0"/>
            <a:t>Cohen’s </a:t>
          </a:r>
          <a:r>
            <a:rPr lang="en-GB" i="1" dirty="0"/>
            <a:t>d</a:t>
          </a:r>
        </a:p>
      </dgm:t>
    </dgm:pt>
    <dgm:pt modelId="{7C83F5A0-B63D-4F8B-BECF-40513DFFE7B4}" type="parTrans" cxnId="{7D2E66AD-E6A1-4EE6-B6E6-FE660EE52229}">
      <dgm:prSet/>
      <dgm:spPr/>
      <dgm:t>
        <a:bodyPr/>
        <a:lstStyle/>
        <a:p>
          <a:endParaRPr lang="en-GB"/>
        </a:p>
      </dgm:t>
    </dgm:pt>
    <dgm:pt modelId="{FD27B23C-DDE0-4C69-AA29-DAE3D5AA5FA3}" type="sibTrans" cxnId="{7D2E66AD-E6A1-4EE6-B6E6-FE660EE52229}">
      <dgm:prSet/>
      <dgm:spPr/>
      <dgm:t>
        <a:bodyPr/>
        <a:lstStyle/>
        <a:p>
          <a:endParaRPr lang="en-GB"/>
        </a:p>
      </dgm:t>
    </dgm:pt>
    <dgm:pt modelId="{A74BDC25-C678-4EE4-94FB-3C0B65171CAC}" type="pres">
      <dgm:prSet presAssocID="{6097F08F-A37C-4826-8A94-58C5B56DE6BA}" presName="composite" presStyleCnt="0">
        <dgm:presLayoutVars>
          <dgm:chMax val="1"/>
          <dgm:dir/>
          <dgm:resizeHandles val="exact"/>
        </dgm:presLayoutVars>
      </dgm:prSet>
      <dgm:spPr/>
    </dgm:pt>
    <dgm:pt modelId="{4B6B54CA-9D8C-4A1D-BA26-469D8BEF94A8}" type="pres">
      <dgm:prSet presAssocID="{6097F08F-A37C-4826-8A94-58C5B56DE6BA}" presName="radial" presStyleCnt="0">
        <dgm:presLayoutVars>
          <dgm:animLvl val="ctr"/>
        </dgm:presLayoutVars>
      </dgm:prSet>
      <dgm:spPr/>
    </dgm:pt>
    <dgm:pt modelId="{EACDD317-F71A-4FC9-8547-4DBCB31FAAC4}" type="pres">
      <dgm:prSet presAssocID="{554D81BE-07D1-4DA1-AFDA-65033E1F3101}" presName="centerShape" presStyleLbl="vennNode1" presStyleIdx="0" presStyleCnt="12"/>
      <dgm:spPr/>
    </dgm:pt>
    <dgm:pt modelId="{BB30149A-12A4-4630-9BDA-5693417E47D2}" type="pres">
      <dgm:prSet presAssocID="{B789456B-5E5A-4272-A5CC-6AE20278D699}" presName="node" presStyleLbl="vennNode1" presStyleIdx="1" presStyleCnt="12">
        <dgm:presLayoutVars>
          <dgm:bulletEnabled val="1"/>
        </dgm:presLayoutVars>
      </dgm:prSet>
      <dgm:spPr/>
    </dgm:pt>
    <dgm:pt modelId="{02224D78-9593-45D6-B822-DCE213AC5D77}" type="pres">
      <dgm:prSet presAssocID="{4CDD6861-3E6E-49B9-B7C7-40C73E6413D4}" presName="node" presStyleLbl="vennNode1" presStyleIdx="2" presStyleCnt="12">
        <dgm:presLayoutVars>
          <dgm:bulletEnabled val="1"/>
        </dgm:presLayoutVars>
      </dgm:prSet>
      <dgm:spPr/>
    </dgm:pt>
    <dgm:pt modelId="{525EBE2C-865C-4BC9-9C7A-5F8F86F77980}" type="pres">
      <dgm:prSet presAssocID="{9FA4C9A1-2754-48BF-83B9-086BBA928342}" presName="node" presStyleLbl="vennNode1" presStyleIdx="3" presStyleCnt="12">
        <dgm:presLayoutVars>
          <dgm:bulletEnabled val="1"/>
        </dgm:presLayoutVars>
      </dgm:prSet>
      <dgm:spPr/>
    </dgm:pt>
    <dgm:pt modelId="{B3F188BC-6D5B-43EF-BD6D-354E5CF6B51F}" type="pres">
      <dgm:prSet presAssocID="{1A3A6E6A-81F0-4FED-B77D-43A55FB1E07A}" presName="node" presStyleLbl="vennNode1" presStyleIdx="4" presStyleCnt="12">
        <dgm:presLayoutVars>
          <dgm:bulletEnabled val="1"/>
        </dgm:presLayoutVars>
      </dgm:prSet>
      <dgm:spPr/>
    </dgm:pt>
    <dgm:pt modelId="{C017948F-D484-4BF6-B8B0-4CD8BEB28629}" type="pres">
      <dgm:prSet presAssocID="{A2D9268D-6122-4EBF-92D8-529E23858918}" presName="node" presStyleLbl="vennNode1" presStyleIdx="5" presStyleCnt="12">
        <dgm:presLayoutVars>
          <dgm:bulletEnabled val="1"/>
        </dgm:presLayoutVars>
      </dgm:prSet>
      <dgm:spPr/>
    </dgm:pt>
    <dgm:pt modelId="{11E87AAE-2C01-40F6-882B-66FB1512409F}" type="pres">
      <dgm:prSet presAssocID="{9A608236-1FF9-4516-8267-03FE619CD2CA}" presName="node" presStyleLbl="vennNode1" presStyleIdx="6" presStyleCnt="12">
        <dgm:presLayoutVars>
          <dgm:bulletEnabled val="1"/>
        </dgm:presLayoutVars>
      </dgm:prSet>
      <dgm:spPr/>
    </dgm:pt>
    <dgm:pt modelId="{92B9D4EA-3414-473A-B4CF-13BB339EA2DE}" type="pres">
      <dgm:prSet presAssocID="{DF4975D5-B8FB-431A-8D34-CB6AF4AC2C98}" presName="node" presStyleLbl="vennNode1" presStyleIdx="7" presStyleCnt="12">
        <dgm:presLayoutVars>
          <dgm:bulletEnabled val="1"/>
        </dgm:presLayoutVars>
      </dgm:prSet>
      <dgm:spPr/>
    </dgm:pt>
    <dgm:pt modelId="{A9077DE7-D5C5-4E26-A69E-D6E128A03938}" type="pres">
      <dgm:prSet presAssocID="{E4C0FA66-0D45-441A-93E5-4284FC030BA5}" presName="node" presStyleLbl="vennNode1" presStyleIdx="8" presStyleCnt="12">
        <dgm:presLayoutVars>
          <dgm:bulletEnabled val="1"/>
        </dgm:presLayoutVars>
      </dgm:prSet>
      <dgm:spPr/>
    </dgm:pt>
    <dgm:pt modelId="{6D692F9E-BB4A-4416-A6CB-35E89AE13E8E}" type="pres">
      <dgm:prSet presAssocID="{CD212B85-3DA2-4E05-8943-AD1B5FBEF882}" presName="node" presStyleLbl="vennNode1" presStyleIdx="9" presStyleCnt="12">
        <dgm:presLayoutVars>
          <dgm:bulletEnabled val="1"/>
        </dgm:presLayoutVars>
      </dgm:prSet>
      <dgm:spPr/>
    </dgm:pt>
    <dgm:pt modelId="{D938BBF3-C9D0-4F41-8D9D-106628ADFC5A}" type="pres">
      <dgm:prSet presAssocID="{E2CAE119-7ED3-4D6D-9ED4-6BB93877CAC9}" presName="node" presStyleLbl="vennNode1" presStyleIdx="10" presStyleCnt="12">
        <dgm:presLayoutVars>
          <dgm:bulletEnabled val="1"/>
        </dgm:presLayoutVars>
      </dgm:prSet>
      <dgm:spPr/>
    </dgm:pt>
    <dgm:pt modelId="{6C4284F5-1DB4-4DE1-8366-93B167DB0DC2}" type="pres">
      <dgm:prSet presAssocID="{A383F1A8-6D82-4670-AC97-5288E9870175}" presName="node" presStyleLbl="vennNode1" presStyleIdx="11" presStyleCnt="12">
        <dgm:presLayoutVars>
          <dgm:bulletEnabled val="1"/>
        </dgm:presLayoutVars>
      </dgm:prSet>
      <dgm:spPr/>
    </dgm:pt>
  </dgm:ptLst>
  <dgm:cxnLst>
    <dgm:cxn modelId="{D8B56B0B-0074-4816-BB06-39483BA3C308}" type="presOf" srcId="{E2CAE119-7ED3-4D6D-9ED4-6BB93877CAC9}" destId="{D938BBF3-C9D0-4F41-8D9D-106628ADFC5A}" srcOrd="0" destOrd="0" presId="urn:microsoft.com/office/officeart/2005/8/layout/radial3"/>
    <dgm:cxn modelId="{2F8CFC25-85C1-49E0-A535-A793A5E77903}" type="presOf" srcId="{CD212B85-3DA2-4E05-8943-AD1B5FBEF882}" destId="{6D692F9E-BB4A-4416-A6CB-35E89AE13E8E}" srcOrd="0" destOrd="0" presId="urn:microsoft.com/office/officeart/2005/8/layout/radial3"/>
    <dgm:cxn modelId="{FAA76427-1C1B-42F4-854E-E2FFF8122FB5}" type="presOf" srcId="{6097F08F-A37C-4826-8A94-58C5B56DE6BA}" destId="{A74BDC25-C678-4EE4-94FB-3C0B65171CAC}" srcOrd="0" destOrd="0" presId="urn:microsoft.com/office/officeart/2005/8/layout/radial3"/>
    <dgm:cxn modelId="{ED733A2B-A1C3-4F4D-83CC-0DD1E300138A}" type="presOf" srcId="{9FA4C9A1-2754-48BF-83B9-086BBA928342}" destId="{525EBE2C-865C-4BC9-9C7A-5F8F86F77980}" srcOrd="0" destOrd="0" presId="urn:microsoft.com/office/officeart/2005/8/layout/radial3"/>
    <dgm:cxn modelId="{3DCBAB2E-F006-4EDC-A251-DF2776612A32}" type="presOf" srcId="{B789456B-5E5A-4272-A5CC-6AE20278D699}" destId="{BB30149A-12A4-4630-9BDA-5693417E47D2}" srcOrd="0" destOrd="0" presId="urn:microsoft.com/office/officeart/2005/8/layout/radial3"/>
    <dgm:cxn modelId="{25B73839-9FAD-4EAC-8373-E86E4F89E640}" srcId="{554D81BE-07D1-4DA1-AFDA-65033E1F3101}" destId="{4CDD6861-3E6E-49B9-B7C7-40C73E6413D4}" srcOrd="1" destOrd="0" parTransId="{827CA508-E163-4674-BED3-65F75DDC29A7}" sibTransId="{9311585B-55A8-4461-B28F-57EDF5B98B86}"/>
    <dgm:cxn modelId="{CA65FD5B-D3BC-402C-B500-5D48925EE1FF}" srcId="{554D81BE-07D1-4DA1-AFDA-65033E1F3101}" destId="{DF4975D5-B8FB-431A-8D34-CB6AF4AC2C98}" srcOrd="6" destOrd="0" parTransId="{7D3C4C54-4A7B-4BC8-BAEF-B3A783D6C322}" sibTransId="{796C9280-CBC1-40A9-8D0C-E8ADE9A2A34F}"/>
    <dgm:cxn modelId="{C2028960-DAD3-4BBC-81A2-284CAC66028B}" type="presOf" srcId="{A383F1A8-6D82-4670-AC97-5288E9870175}" destId="{6C4284F5-1DB4-4DE1-8366-93B167DB0DC2}" srcOrd="0" destOrd="0" presId="urn:microsoft.com/office/officeart/2005/8/layout/radial3"/>
    <dgm:cxn modelId="{48F31B43-3757-4ED2-9341-19E93CBA25B2}" srcId="{554D81BE-07D1-4DA1-AFDA-65033E1F3101}" destId="{9A608236-1FF9-4516-8267-03FE619CD2CA}" srcOrd="5" destOrd="0" parTransId="{649BE8BE-9342-4DA6-8192-BE3FE1647599}" sibTransId="{DD017920-2D8A-40EE-831A-C935B8C62B95}"/>
    <dgm:cxn modelId="{2B5CE94B-2AA1-4B3F-BF8A-79F3A958BA61}" srcId="{554D81BE-07D1-4DA1-AFDA-65033E1F3101}" destId="{A383F1A8-6D82-4670-AC97-5288E9870175}" srcOrd="10" destOrd="0" parTransId="{5D0625B6-ABD6-4E21-96DD-EE701C9C18F5}" sibTransId="{71BA4561-F0AC-46B4-B747-3509103D95F2}"/>
    <dgm:cxn modelId="{AD2B6A4C-193A-47B5-BD4A-FC62205209E5}" srcId="{554D81BE-07D1-4DA1-AFDA-65033E1F3101}" destId="{A2D9268D-6122-4EBF-92D8-529E23858918}" srcOrd="4" destOrd="0" parTransId="{57D16239-1034-4366-BDE0-396EE5816272}" sibTransId="{1913C030-3633-479D-A776-CA219117A008}"/>
    <dgm:cxn modelId="{6CBE916C-26E7-4325-B653-A6F0769DB23F}" type="presOf" srcId="{554D81BE-07D1-4DA1-AFDA-65033E1F3101}" destId="{EACDD317-F71A-4FC9-8547-4DBCB31FAAC4}" srcOrd="0" destOrd="0" presId="urn:microsoft.com/office/officeart/2005/8/layout/radial3"/>
    <dgm:cxn modelId="{03C6264E-A43B-4BEA-8441-205EAC208FFE}" srcId="{554D81BE-07D1-4DA1-AFDA-65033E1F3101}" destId="{1A3A6E6A-81F0-4FED-B77D-43A55FB1E07A}" srcOrd="3" destOrd="0" parTransId="{8DC07A7A-FFB6-4FC1-BD3E-152A2F59644E}" sibTransId="{2A79E388-013D-496B-AA35-67A0D752A906}"/>
    <dgm:cxn modelId="{85878B72-E080-45F0-A2F5-9317B39CA08C}" srcId="{554D81BE-07D1-4DA1-AFDA-65033E1F3101}" destId="{B789456B-5E5A-4272-A5CC-6AE20278D699}" srcOrd="0" destOrd="0" parTransId="{DCF0EF44-4E0F-4692-BF24-B83C3321F105}" sibTransId="{77B881C5-6D96-40EB-8870-1C43C5D64890}"/>
    <dgm:cxn modelId="{5F77AA9D-3E41-4C6C-9D7F-A2A86039B7F4}" srcId="{554D81BE-07D1-4DA1-AFDA-65033E1F3101}" destId="{E4C0FA66-0D45-441A-93E5-4284FC030BA5}" srcOrd="7" destOrd="0" parTransId="{B44298DC-FD85-4AEE-B401-ED2E458F6020}" sibTransId="{EF9B04AB-9CEE-4C34-AEB4-AE5B31BD38F0}"/>
    <dgm:cxn modelId="{6E0E54A7-9D70-4925-8685-04A247EFFA2B}" type="presOf" srcId="{4CDD6861-3E6E-49B9-B7C7-40C73E6413D4}" destId="{02224D78-9593-45D6-B822-DCE213AC5D77}" srcOrd="0" destOrd="0" presId="urn:microsoft.com/office/officeart/2005/8/layout/radial3"/>
    <dgm:cxn modelId="{7D2E66AD-E6A1-4EE6-B6E6-FE660EE52229}" srcId="{554D81BE-07D1-4DA1-AFDA-65033E1F3101}" destId="{9FA4C9A1-2754-48BF-83B9-086BBA928342}" srcOrd="2" destOrd="0" parTransId="{7C83F5A0-B63D-4F8B-BECF-40513DFFE7B4}" sibTransId="{FD27B23C-DDE0-4C69-AA29-DAE3D5AA5FA3}"/>
    <dgm:cxn modelId="{A9B4F9AF-FD28-4EDD-ADA8-7B0D8FCF0FF1}" srcId="{6097F08F-A37C-4826-8A94-58C5B56DE6BA}" destId="{554D81BE-07D1-4DA1-AFDA-65033E1F3101}" srcOrd="0" destOrd="0" parTransId="{F48B8D1B-2BE3-42F8-B7AC-0383255B3505}" sibTransId="{7FF2910D-C8A5-4C49-8374-BC72019D424D}"/>
    <dgm:cxn modelId="{441155BB-D062-4FB3-B2AA-3231AE631820}" type="presOf" srcId="{1A3A6E6A-81F0-4FED-B77D-43A55FB1E07A}" destId="{B3F188BC-6D5B-43EF-BD6D-354E5CF6B51F}" srcOrd="0" destOrd="0" presId="urn:microsoft.com/office/officeart/2005/8/layout/radial3"/>
    <dgm:cxn modelId="{9621F3D1-775F-4360-B885-BD2B36D4263B}" type="presOf" srcId="{9A608236-1FF9-4516-8267-03FE619CD2CA}" destId="{11E87AAE-2C01-40F6-882B-66FB1512409F}" srcOrd="0" destOrd="0" presId="urn:microsoft.com/office/officeart/2005/8/layout/radial3"/>
    <dgm:cxn modelId="{BBD087D2-BCED-4D68-AF22-72F4311F36D1}" type="presOf" srcId="{DF4975D5-B8FB-431A-8D34-CB6AF4AC2C98}" destId="{92B9D4EA-3414-473A-B4CF-13BB339EA2DE}" srcOrd="0" destOrd="0" presId="urn:microsoft.com/office/officeart/2005/8/layout/radial3"/>
    <dgm:cxn modelId="{0FFCB9DA-FE16-4904-9B0D-31BC9ABBCA3B}" srcId="{554D81BE-07D1-4DA1-AFDA-65033E1F3101}" destId="{E2CAE119-7ED3-4D6D-9ED4-6BB93877CAC9}" srcOrd="9" destOrd="0" parTransId="{494C1363-A37C-4166-8D6C-ACC7EBB494AB}" sibTransId="{86E2C51B-3946-48E0-B110-A78285EAEE76}"/>
    <dgm:cxn modelId="{483C3BE8-09EC-4BFF-97F0-F55D7024B152}" srcId="{554D81BE-07D1-4DA1-AFDA-65033E1F3101}" destId="{CD212B85-3DA2-4E05-8943-AD1B5FBEF882}" srcOrd="8" destOrd="0" parTransId="{64EB94B0-33A9-47DE-AEDC-D2794786748A}" sibTransId="{8536D763-A923-4110-BAFF-8A75B6DDC0C2}"/>
    <dgm:cxn modelId="{E6F78CE8-5591-49E0-8122-A34E5295A61E}" type="presOf" srcId="{A2D9268D-6122-4EBF-92D8-529E23858918}" destId="{C017948F-D484-4BF6-B8B0-4CD8BEB28629}" srcOrd="0" destOrd="0" presId="urn:microsoft.com/office/officeart/2005/8/layout/radial3"/>
    <dgm:cxn modelId="{1C248EEE-E81B-4012-8AB3-E345A20BD628}" type="presOf" srcId="{E4C0FA66-0D45-441A-93E5-4284FC030BA5}" destId="{A9077DE7-D5C5-4E26-A69E-D6E128A03938}" srcOrd="0" destOrd="0" presId="urn:microsoft.com/office/officeart/2005/8/layout/radial3"/>
    <dgm:cxn modelId="{2C8E94D5-614B-4C26-87C7-0AD9019AD3D1}" type="presParOf" srcId="{A74BDC25-C678-4EE4-94FB-3C0B65171CAC}" destId="{4B6B54CA-9D8C-4A1D-BA26-469D8BEF94A8}" srcOrd="0" destOrd="0" presId="urn:microsoft.com/office/officeart/2005/8/layout/radial3"/>
    <dgm:cxn modelId="{D89FB67A-E7A3-4918-B216-7A5489153C0E}" type="presParOf" srcId="{4B6B54CA-9D8C-4A1D-BA26-469D8BEF94A8}" destId="{EACDD317-F71A-4FC9-8547-4DBCB31FAAC4}" srcOrd="0" destOrd="0" presId="urn:microsoft.com/office/officeart/2005/8/layout/radial3"/>
    <dgm:cxn modelId="{F8717FCD-1582-4FC8-99DE-4F681FCD26D3}" type="presParOf" srcId="{4B6B54CA-9D8C-4A1D-BA26-469D8BEF94A8}" destId="{BB30149A-12A4-4630-9BDA-5693417E47D2}" srcOrd="1" destOrd="0" presId="urn:microsoft.com/office/officeart/2005/8/layout/radial3"/>
    <dgm:cxn modelId="{BA002F38-6685-41FD-8D52-F4F18D4DDC5F}" type="presParOf" srcId="{4B6B54CA-9D8C-4A1D-BA26-469D8BEF94A8}" destId="{02224D78-9593-45D6-B822-DCE213AC5D77}" srcOrd="2" destOrd="0" presId="urn:microsoft.com/office/officeart/2005/8/layout/radial3"/>
    <dgm:cxn modelId="{F472E2AA-1FF9-4088-8995-6BC834BB9713}" type="presParOf" srcId="{4B6B54CA-9D8C-4A1D-BA26-469D8BEF94A8}" destId="{525EBE2C-865C-4BC9-9C7A-5F8F86F77980}" srcOrd="3" destOrd="0" presId="urn:microsoft.com/office/officeart/2005/8/layout/radial3"/>
    <dgm:cxn modelId="{EC60197B-C7D0-481F-AC29-8DAB20EA7DEB}" type="presParOf" srcId="{4B6B54CA-9D8C-4A1D-BA26-469D8BEF94A8}" destId="{B3F188BC-6D5B-43EF-BD6D-354E5CF6B51F}" srcOrd="4" destOrd="0" presId="urn:microsoft.com/office/officeart/2005/8/layout/radial3"/>
    <dgm:cxn modelId="{84325AFE-6B0E-4303-8292-4DFBC32DB45F}" type="presParOf" srcId="{4B6B54CA-9D8C-4A1D-BA26-469D8BEF94A8}" destId="{C017948F-D484-4BF6-B8B0-4CD8BEB28629}" srcOrd="5" destOrd="0" presId="urn:microsoft.com/office/officeart/2005/8/layout/radial3"/>
    <dgm:cxn modelId="{6D3A2195-4279-4760-B459-4F7AE017C5BD}" type="presParOf" srcId="{4B6B54CA-9D8C-4A1D-BA26-469D8BEF94A8}" destId="{11E87AAE-2C01-40F6-882B-66FB1512409F}" srcOrd="6" destOrd="0" presId="urn:microsoft.com/office/officeart/2005/8/layout/radial3"/>
    <dgm:cxn modelId="{F9826249-2A93-4168-9850-633C7FD34ECD}" type="presParOf" srcId="{4B6B54CA-9D8C-4A1D-BA26-469D8BEF94A8}" destId="{92B9D4EA-3414-473A-B4CF-13BB339EA2DE}" srcOrd="7" destOrd="0" presId="urn:microsoft.com/office/officeart/2005/8/layout/radial3"/>
    <dgm:cxn modelId="{83361C87-E4BA-42B7-8742-C95953F1ABA7}" type="presParOf" srcId="{4B6B54CA-9D8C-4A1D-BA26-469D8BEF94A8}" destId="{A9077DE7-D5C5-4E26-A69E-D6E128A03938}" srcOrd="8" destOrd="0" presId="urn:microsoft.com/office/officeart/2005/8/layout/radial3"/>
    <dgm:cxn modelId="{9A0CF847-847E-407D-BEF5-6C600ED1D3A2}" type="presParOf" srcId="{4B6B54CA-9D8C-4A1D-BA26-469D8BEF94A8}" destId="{6D692F9E-BB4A-4416-A6CB-35E89AE13E8E}" srcOrd="9" destOrd="0" presId="urn:microsoft.com/office/officeart/2005/8/layout/radial3"/>
    <dgm:cxn modelId="{5ECDC043-DBC9-4CCA-9CBE-9A6C28EAFCD1}" type="presParOf" srcId="{4B6B54CA-9D8C-4A1D-BA26-469D8BEF94A8}" destId="{D938BBF3-C9D0-4F41-8D9D-106628ADFC5A}" srcOrd="10" destOrd="0" presId="urn:microsoft.com/office/officeart/2005/8/layout/radial3"/>
    <dgm:cxn modelId="{B1450337-2171-4A6C-8D75-529E0377ED2A}" type="presParOf" srcId="{4B6B54CA-9D8C-4A1D-BA26-469D8BEF94A8}" destId="{6C4284F5-1DB4-4DE1-8366-93B167DB0DC2}" srcOrd="11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CDD317-F71A-4FC9-8547-4DBCB31FAAC4}">
      <dsp:nvSpPr>
        <dsp:cNvPr id="0" name=""/>
        <dsp:cNvSpPr/>
      </dsp:nvSpPr>
      <dsp:spPr>
        <a:xfrm>
          <a:off x="2643187" y="1329404"/>
          <a:ext cx="2841625" cy="2841625"/>
        </a:xfrm>
        <a:prstGeom prst="ellipse">
          <a:avLst/>
        </a:prstGeom>
        <a:solidFill>
          <a:srgbClr val="C0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300" kern="1200" dirty="0"/>
            <a:t>Effect size</a:t>
          </a:r>
        </a:p>
      </dsp:txBody>
      <dsp:txXfrm>
        <a:off x="3059333" y="1745550"/>
        <a:ext cx="2009333" cy="2009333"/>
      </dsp:txXfrm>
    </dsp:sp>
    <dsp:sp modelId="{BB30149A-12A4-4630-9BDA-5693417E47D2}">
      <dsp:nvSpPr>
        <dsp:cNvPr id="0" name=""/>
        <dsp:cNvSpPr/>
      </dsp:nvSpPr>
      <dsp:spPr>
        <a:xfrm>
          <a:off x="3353593" y="21202"/>
          <a:ext cx="1420812" cy="1420812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43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mean</a:t>
          </a:r>
        </a:p>
      </dsp:txBody>
      <dsp:txXfrm>
        <a:off x="3561666" y="229275"/>
        <a:ext cx="1004666" cy="1004666"/>
      </dsp:txXfrm>
    </dsp:sp>
    <dsp:sp modelId="{02224D78-9593-45D6-B822-DCE213AC5D77}">
      <dsp:nvSpPr>
        <dsp:cNvPr id="0" name=""/>
        <dsp:cNvSpPr/>
      </dsp:nvSpPr>
      <dsp:spPr>
        <a:xfrm>
          <a:off x="4444935" y="341649"/>
          <a:ext cx="1420812" cy="1420812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87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% change</a:t>
          </a:r>
        </a:p>
      </dsp:txBody>
      <dsp:txXfrm>
        <a:off x="4653008" y="549722"/>
        <a:ext cx="1004666" cy="1004666"/>
      </dsp:txXfrm>
    </dsp:sp>
    <dsp:sp modelId="{525EBE2C-865C-4BC9-9C7A-5F8F86F77980}">
      <dsp:nvSpPr>
        <dsp:cNvPr id="0" name=""/>
        <dsp:cNvSpPr/>
      </dsp:nvSpPr>
      <dsp:spPr>
        <a:xfrm>
          <a:off x="5189784" y="1201250"/>
          <a:ext cx="1420812" cy="1420812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131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Cohen’s </a:t>
          </a:r>
          <a:r>
            <a:rPr lang="en-GB" sz="1700" i="1" kern="1200" dirty="0"/>
            <a:t>d</a:t>
          </a:r>
        </a:p>
      </dsp:txBody>
      <dsp:txXfrm>
        <a:off x="5397857" y="1409323"/>
        <a:ext cx="1004666" cy="1004666"/>
      </dsp:txXfrm>
    </dsp:sp>
    <dsp:sp modelId="{B3F188BC-6D5B-43EF-BD6D-354E5CF6B51F}">
      <dsp:nvSpPr>
        <dsp:cNvPr id="0" name=""/>
        <dsp:cNvSpPr/>
      </dsp:nvSpPr>
      <dsp:spPr>
        <a:xfrm>
          <a:off x="5351655" y="2327089"/>
          <a:ext cx="1420812" cy="1420812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175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i="1" kern="1200" dirty="0"/>
            <a:t>r</a:t>
          </a:r>
        </a:p>
      </dsp:txBody>
      <dsp:txXfrm>
        <a:off x="5559728" y="2535162"/>
        <a:ext cx="1004666" cy="1004666"/>
      </dsp:txXfrm>
    </dsp:sp>
    <dsp:sp modelId="{C017948F-D484-4BF6-B8B0-4CD8BEB28629}">
      <dsp:nvSpPr>
        <dsp:cNvPr id="0" name=""/>
        <dsp:cNvSpPr/>
      </dsp:nvSpPr>
      <dsp:spPr>
        <a:xfrm>
          <a:off x="4879156" y="3361718"/>
          <a:ext cx="1420812" cy="1420812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219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i="1" kern="1200" dirty="0"/>
            <a:t>r</a:t>
          </a:r>
          <a:r>
            <a:rPr lang="en-GB" sz="1700" i="1" kern="1200" baseline="30000" dirty="0"/>
            <a:t>2</a:t>
          </a:r>
          <a:endParaRPr lang="en-GB" sz="1700" kern="1200" dirty="0"/>
        </a:p>
      </dsp:txBody>
      <dsp:txXfrm>
        <a:off x="5087229" y="3569791"/>
        <a:ext cx="1004666" cy="1004666"/>
      </dsp:txXfrm>
    </dsp:sp>
    <dsp:sp modelId="{11E87AAE-2C01-40F6-882B-66FB1512409F}">
      <dsp:nvSpPr>
        <dsp:cNvPr id="0" name=""/>
        <dsp:cNvSpPr/>
      </dsp:nvSpPr>
      <dsp:spPr>
        <a:xfrm>
          <a:off x="3922301" y="3976651"/>
          <a:ext cx="1420812" cy="1420812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263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simple maths parameter, %DIFF</a:t>
          </a:r>
        </a:p>
      </dsp:txBody>
      <dsp:txXfrm>
        <a:off x="4130374" y="4184724"/>
        <a:ext cx="1004666" cy="1004666"/>
      </dsp:txXfrm>
    </dsp:sp>
    <dsp:sp modelId="{92B9D4EA-3414-473A-B4CF-13BB339EA2DE}">
      <dsp:nvSpPr>
        <dsp:cNvPr id="0" name=""/>
        <dsp:cNvSpPr/>
      </dsp:nvSpPr>
      <dsp:spPr>
        <a:xfrm>
          <a:off x="2784885" y="3976651"/>
          <a:ext cx="1420812" cy="1420812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219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Crammer’s </a:t>
          </a:r>
          <a:r>
            <a:rPr lang="en-GB" sz="1700" i="1" kern="1200" dirty="0"/>
            <a:t>V</a:t>
          </a:r>
        </a:p>
      </dsp:txBody>
      <dsp:txXfrm>
        <a:off x="2992958" y="4184724"/>
        <a:ext cx="1004666" cy="1004666"/>
      </dsp:txXfrm>
    </dsp:sp>
    <dsp:sp modelId="{A9077DE7-D5C5-4E26-A69E-D6E128A03938}">
      <dsp:nvSpPr>
        <dsp:cNvPr id="0" name=""/>
        <dsp:cNvSpPr/>
      </dsp:nvSpPr>
      <dsp:spPr>
        <a:xfrm>
          <a:off x="1828031" y="3361718"/>
          <a:ext cx="1420812" cy="1420812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175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/>
            <a:t>MI-score, t-score, log Dice etc.</a:t>
          </a:r>
          <a:endParaRPr lang="en-GB" sz="1700" kern="1200"/>
        </a:p>
      </dsp:txBody>
      <dsp:txXfrm>
        <a:off x="2036104" y="3569791"/>
        <a:ext cx="1004666" cy="1004666"/>
      </dsp:txXfrm>
    </dsp:sp>
    <dsp:sp modelId="{6D692F9E-BB4A-4416-A6CB-35E89AE13E8E}">
      <dsp:nvSpPr>
        <dsp:cNvPr id="0" name=""/>
        <dsp:cNvSpPr/>
      </dsp:nvSpPr>
      <dsp:spPr>
        <a:xfrm>
          <a:off x="1355531" y="2327089"/>
          <a:ext cx="1420812" cy="1420812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131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PR</a:t>
          </a:r>
        </a:p>
      </dsp:txBody>
      <dsp:txXfrm>
        <a:off x="1563604" y="2535162"/>
        <a:ext cx="1004666" cy="1004666"/>
      </dsp:txXfrm>
    </dsp:sp>
    <dsp:sp modelId="{D938BBF3-C9D0-4F41-8D9D-106628ADFC5A}">
      <dsp:nvSpPr>
        <dsp:cNvPr id="0" name=""/>
        <dsp:cNvSpPr/>
      </dsp:nvSpPr>
      <dsp:spPr>
        <a:xfrm>
          <a:off x="1517402" y="1201250"/>
          <a:ext cx="1420812" cy="1420812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87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OR</a:t>
          </a:r>
        </a:p>
      </dsp:txBody>
      <dsp:txXfrm>
        <a:off x="1725475" y="1409323"/>
        <a:ext cx="1004666" cy="1004666"/>
      </dsp:txXfrm>
    </dsp:sp>
    <dsp:sp modelId="{6C4284F5-1DB4-4DE1-8366-93B167DB0DC2}">
      <dsp:nvSpPr>
        <dsp:cNvPr id="0" name=""/>
        <dsp:cNvSpPr/>
      </dsp:nvSpPr>
      <dsp:spPr>
        <a:xfrm>
          <a:off x="2262251" y="341649"/>
          <a:ext cx="1420812" cy="1420812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43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i="1" kern="1200"/>
            <a:t>η</a:t>
          </a:r>
          <a:r>
            <a:rPr lang="en-GB" sz="1700" i="1" kern="1200" baseline="30000"/>
            <a:t>2</a:t>
          </a:r>
          <a:endParaRPr lang="en-GB" sz="1700" kern="1200"/>
        </a:p>
      </dsp:txBody>
      <dsp:txXfrm>
        <a:off x="2470324" y="549722"/>
        <a:ext cx="1004666" cy="10046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919326-8080-4A50-8F85-716FCEE4E028}" type="datetimeFigureOut">
              <a:rPr lang="en-GB" smtClean="0"/>
              <a:t>27/05/2018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772C9-CB2B-44B7-AB58-6CC9A72F94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407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0" y="6356350"/>
            <a:ext cx="6629400" cy="365125"/>
          </a:xfrm>
        </p:spPr>
        <p:txBody>
          <a:bodyPr/>
          <a:lstStyle>
            <a:lvl1pPr>
              <a:defRPr sz="1100"/>
            </a:lvl1pPr>
          </a:lstStyle>
          <a:p>
            <a:pPr algn="l"/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pic>
        <p:nvPicPr>
          <p:cNvPr id="8" name="Picture 4" descr="book cover">
            <a:extLst>
              <a:ext uri="{FF2B5EF4-FFF2-40B4-BE49-F238E27FC236}">
                <a16:creationId xmlns:a16="http://schemas.microsoft.com/office/drawing/2014/main" id="{0593A940-6F11-445C-B7DB-97DF1893AB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3665" y="4012248"/>
            <a:ext cx="1770392" cy="26752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4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1846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 sz="1100">
                <a:latin typeface="+mj-lt"/>
              </a:defRPr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375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Statistics in Corpus Linguistics: A Practical Guide. Cambridge: Cambridge University Press.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03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129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808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76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361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32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1295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5C708-6836-464B-81B8-95058C29CD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6005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Bringing everything together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CC003-C535-4BBD-B541-80BB91BA5B0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9769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FBA8B-C503-4547-8610-46B0EC57D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Meta-analysis step-by-step: identification of relevant studies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AC7D89-539E-42AD-B414-D1C180E8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C62C41-75E2-4CA2-83E2-CBA0386E3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10</a:t>
            </a:fld>
            <a:endParaRPr lang="en-GB"/>
          </a:p>
        </p:txBody>
      </p:sp>
      <p:pic>
        <p:nvPicPr>
          <p:cNvPr id="3074" name="Picture 2" descr="Image result for magnifying glass">
            <a:extLst>
              <a:ext uri="{FF2B5EF4-FFF2-40B4-BE49-F238E27FC236}">
                <a16:creationId xmlns:a16="http://schemas.microsoft.com/office/drawing/2014/main" id="{0343F6A3-6566-4420-9501-16DD236DB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81" y="250983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D6C2654-545A-4BC7-B1B1-7FB2D1CCD35B}"/>
              </a:ext>
            </a:extLst>
          </p:cNvPr>
          <p:cNvCxnSpPr/>
          <p:nvPr/>
        </p:nvCxnSpPr>
        <p:spPr>
          <a:xfrm>
            <a:off x="2536374" y="3712029"/>
            <a:ext cx="34181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55CF324-C817-410C-8266-192D0B38F5D0}"/>
              </a:ext>
            </a:extLst>
          </p:cNvPr>
          <p:cNvSpPr txBox="1"/>
          <p:nvPr/>
        </p:nvSpPr>
        <p:spPr>
          <a:xfrm>
            <a:off x="1948543" y="3163243"/>
            <a:ext cx="4332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Gender and pronouns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793EB2-3AD8-4963-A2DA-09D8CDAF963E}"/>
              </a:ext>
            </a:extLst>
          </p:cNvPr>
          <p:cNvSpPr txBox="1"/>
          <p:nvPr/>
        </p:nvSpPr>
        <p:spPr>
          <a:xfrm>
            <a:off x="6716485" y="2362317"/>
            <a:ext cx="49965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>
                    <a:lumMod val="65000"/>
                  </a:schemeClr>
                </a:solidFill>
              </a:rPr>
              <a:t>Publication bias:</a:t>
            </a:r>
          </a:p>
          <a:p>
            <a:r>
              <a:rPr lang="en-GB" sz="3200" dirty="0">
                <a:solidFill>
                  <a:schemeClr val="bg1">
                    <a:lumMod val="65000"/>
                  </a:schemeClr>
                </a:solidFill>
              </a:rPr>
              <a:t>u</a:t>
            </a:r>
            <a:r>
              <a:rPr lang="en-GB" sz="3200">
                <a:solidFill>
                  <a:schemeClr val="bg1">
                    <a:lumMod val="65000"/>
                  </a:schemeClr>
                </a:solidFill>
              </a:rPr>
              <a:t>nderreporting </a:t>
            </a:r>
            <a:r>
              <a:rPr lang="en-GB" sz="3200" dirty="0">
                <a:solidFill>
                  <a:schemeClr val="bg1">
                    <a:lumMod val="65000"/>
                  </a:schemeClr>
                </a:solidFill>
              </a:rPr>
              <a:t>of null results.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>
                    <a:lumMod val="65000"/>
                  </a:schemeClr>
                </a:solidFill>
              </a:rPr>
              <a:t>Quality unpublished works.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>
                    <a:lumMod val="65000"/>
                  </a:schemeClr>
                </a:solidFill>
              </a:rPr>
              <a:t>GIGO.</a:t>
            </a:r>
          </a:p>
        </p:txBody>
      </p:sp>
    </p:spTree>
    <p:extLst>
      <p:ext uri="{BB962C8B-B14F-4D97-AF65-F5344CB8AC3E}">
        <p14:creationId xmlns:p14="http://schemas.microsoft.com/office/powerpoint/2010/main" val="310810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D0C4CC-D306-4457-AF7C-17F6491AB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CC328C-28D2-4332-A0FB-A126591EF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11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7BEBC4-D5E0-446A-8E9A-D4CD768C47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604">
            <a:off x="5784007" y="503810"/>
            <a:ext cx="5000042" cy="59863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3584BF4-3772-4F73-9F5D-151CB84A5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Meta-analysis step-by-step: coding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043A3F-ADB3-4E39-BF54-F711C69DAFE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38200" y="1783340"/>
            <a:ext cx="8267700" cy="21717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2E80FFA-F973-42C9-BB04-3463A6B04D5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18493" y="2207996"/>
            <a:ext cx="8391525" cy="20193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CEC4278-261F-44D0-8BCD-7E78ECD5A3F3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46411" y="2613251"/>
            <a:ext cx="8343900" cy="22193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6F627598-BAFD-41E4-8C64-74B28C466D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90454" y="2958198"/>
            <a:ext cx="8353425" cy="23336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6392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FBA8B-C503-4547-8610-46B0EC57D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Meta-analysis step-by-step: statistical synthesis</a:t>
            </a:r>
            <a:br>
              <a:rPr lang="en-GB" dirty="0"/>
            </a:b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AC7D89-539E-42AD-B414-D1C180E8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C62C41-75E2-4CA2-83E2-CBA0386E3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12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DE8F0B-D4EE-411A-A599-880DF4FA958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76943" y="1807029"/>
            <a:ext cx="9916885" cy="3733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50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Think about and discuss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GB" dirty="0"/>
              <a:t>You are preparing for a half marathon and want to evaluate the effect of the training. Before the training, you run 200 meters in one minute; after the training, you run 220 yards in the same amount of time. 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GB" dirty="0"/>
              <a:t>Did the training help?</a:t>
            </a:r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13</a:t>
            </a:fld>
            <a:endParaRPr lang="en-GB"/>
          </a:p>
        </p:txBody>
      </p:sp>
      <p:pic>
        <p:nvPicPr>
          <p:cNvPr id="7" name="Picture 2" descr="Image result for running shoes clipart">
            <a:extLst>
              <a:ext uri="{FF2B5EF4-FFF2-40B4-BE49-F238E27FC236}">
                <a16:creationId xmlns:a16="http://schemas.microsoft.com/office/drawing/2014/main" id="{ABCC84D7-B9AC-44FE-B681-7B61F2F9F4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5829" flipH="1">
            <a:off x="9148105" y="4540941"/>
            <a:ext cx="2007054" cy="15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244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Answer…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GB" dirty="0"/>
              <a:t>220 yards ≅ 201.2 meters &gt; 1.2 meter improvement/minute.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GB" dirty="0"/>
              <a:t>Half marathon: 21,098 meters or 23,073 yards.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GB" dirty="0"/>
              <a:t>Overall improvement: 38 seconds.</a:t>
            </a:r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14</a:t>
            </a:fld>
            <a:endParaRPr lang="en-GB"/>
          </a:p>
        </p:txBody>
      </p:sp>
      <p:pic>
        <p:nvPicPr>
          <p:cNvPr id="4098" name="Picture 2" descr="Image result for running shoes clipart">
            <a:extLst>
              <a:ext uri="{FF2B5EF4-FFF2-40B4-BE49-F238E27FC236}">
                <a16:creationId xmlns:a16="http://schemas.microsoft.com/office/drawing/2014/main" id="{E14E869E-3399-438F-A8CC-6F098B1C6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5829" flipH="1">
            <a:off x="9148105" y="4540941"/>
            <a:ext cx="2007054" cy="15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7322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1454-5F54-4E16-9D54-D1D8C7FBA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Effect size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766F7-A2A5-4FA0-BA2E-E24D0C11D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Effect:</a:t>
            </a:r>
            <a:r>
              <a:rPr lang="en-GB" b="1" dirty="0"/>
              <a:t> </a:t>
            </a:r>
            <a:r>
              <a:rPr lang="en-GB" dirty="0"/>
              <a:t>anything observable that is of scientific interest.</a:t>
            </a:r>
          </a:p>
          <a:p>
            <a:r>
              <a:rPr lang="en-GB" b="1" dirty="0">
                <a:solidFill>
                  <a:srgbClr val="C00000"/>
                </a:solidFill>
              </a:rPr>
              <a:t>ES measures in CL: </a:t>
            </a:r>
            <a:r>
              <a:rPr lang="en-GB" dirty="0"/>
              <a:t>quantify the observed linguistic variables and the differences and changes in their frequencies.</a:t>
            </a:r>
          </a:p>
          <a:p>
            <a:r>
              <a:rPr lang="en-GB" b="1" dirty="0">
                <a:solidFill>
                  <a:srgbClr val="C00000"/>
                </a:solidFill>
              </a:rPr>
              <a:t>Range of ES measures: </a:t>
            </a:r>
            <a:r>
              <a:rPr lang="en-GB" dirty="0"/>
              <a:t>can be converted to a common measure.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6AEA0C-6EAB-462A-B96C-EEC0CF694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283941-1747-48F9-8650-583A42FC3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287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1454-5F54-4E16-9D54-D1D8C7FBA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Effect size measures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6AEA0C-6EAB-462A-B96C-EEC0CF694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283941-1747-48F9-8650-583A42FC3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16</a:t>
            </a:fld>
            <a:endParaRPr lang="en-GB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8CF9D9C-535B-4DE9-B5C6-56AF2F65EE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8871579"/>
              </p:ext>
            </p:extLst>
          </p:nvPr>
        </p:nvGraphicFramePr>
        <p:xfrm>
          <a:off x="3541485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42299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DCA2E-D930-429C-9F9D-D0A66C13D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Effect size measures (cont.)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0EF11-633D-452B-B47B-827A844D2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00B845-8BF5-4109-80B6-55FA49C3A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17</a:t>
            </a:fld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835768DE-7A2E-4E3F-B916-F799EB621A1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07327585"/>
                  </p:ext>
                </p:extLst>
              </p:nvPr>
            </p:nvGraphicFramePr>
            <p:xfrm>
              <a:off x="947057" y="1509458"/>
              <a:ext cx="9982200" cy="502945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3701390">
                      <a:extLst>
                        <a:ext uri="{9D8B030D-6E8A-4147-A177-3AD203B41FA5}">
                          <a16:colId xmlns:a16="http://schemas.microsoft.com/office/drawing/2014/main" val="4237508634"/>
                        </a:ext>
                      </a:extLst>
                    </a:gridCol>
                    <a:gridCol w="1885484">
                      <a:extLst>
                        <a:ext uri="{9D8B030D-6E8A-4147-A177-3AD203B41FA5}">
                          <a16:colId xmlns:a16="http://schemas.microsoft.com/office/drawing/2014/main" val="2108568005"/>
                        </a:ext>
                      </a:extLst>
                    </a:gridCol>
                    <a:gridCol w="4395326">
                      <a:extLst>
                        <a:ext uri="{9D8B030D-6E8A-4147-A177-3AD203B41FA5}">
                          <a16:colId xmlns:a16="http://schemas.microsoft.com/office/drawing/2014/main" val="3802271284"/>
                        </a:ext>
                      </a:extLst>
                    </a:gridCol>
                  </a:tblGrid>
                  <a:tr h="273991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Input</a:t>
                          </a:r>
                          <a:endParaRPr lang="en-GB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Output</a:t>
                          </a:r>
                          <a:endParaRPr lang="en-GB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Transformation/ Extrapolation</a:t>
                          </a:r>
                          <a:endParaRPr lang="en-GB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65922236"/>
                      </a:ext>
                    </a:extLst>
                  </a:tr>
                  <a:tr h="601421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i="1" dirty="0">
                              <a:effectLst/>
                            </a:rPr>
                            <a:t>r</a:t>
                          </a:r>
                          <a:endParaRPr lang="en-GB" sz="1800" i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solidFill>
                                <a:schemeClr val="bg1"/>
                              </a:solidFill>
                              <a:effectLst/>
                            </a:rPr>
                            <a:t>Cohen’s </a:t>
                          </a:r>
                          <a:r>
                            <a:rPr lang="en-GB" sz="1800" i="1" dirty="0">
                              <a:solidFill>
                                <a:schemeClr val="bg1"/>
                              </a:solidFill>
                              <a:effectLst/>
                            </a:rPr>
                            <a:t>d</a:t>
                          </a:r>
                          <a:endParaRPr lang="en-GB" sz="1800" i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𝑑</m:t>
                                </m:r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  <m:t>2</m:t>
                                    </m:r>
                                    <m: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  <m:t>𝑟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𝑟</m:t>
                                            </m:r>
                                          </m:e>
                                          <m:sup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GB" sz="180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86398117"/>
                      </a:ext>
                    </a:extLst>
                  </a:tr>
                  <a:tr h="674899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Cohen’s </a:t>
                          </a:r>
                          <a:r>
                            <a:rPr lang="en-GB" sz="1800" i="1" dirty="0">
                              <a:effectLst/>
                            </a:rPr>
                            <a:t>d</a:t>
                          </a:r>
                          <a:endParaRPr lang="en-GB" sz="1800" i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i="1" dirty="0">
                              <a:solidFill>
                                <a:schemeClr val="bg1"/>
                              </a:solidFill>
                              <a:effectLst/>
                            </a:rPr>
                            <a:t>r</a:t>
                          </a:r>
                          <a:endParaRPr lang="en-GB" sz="1800" i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𝑟</m:t>
                                </m:r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  <m:t>𝑑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sSup>
                                          <m:sSupPr>
                                            <m:ctrlP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𝑑</m:t>
                                            </m:r>
                                          </m:e>
                                          <m:sup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  <m:t>+4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GB" sz="180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8041276"/>
                      </a:ext>
                    </a:extLst>
                  </a:tr>
                  <a:tr h="758221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η</a:t>
                          </a:r>
                          <a:r>
                            <a:rPr lang="en-GB" sz="1800" baseline="30000">
                              <a:effectLst/>
                            </a:rPr>
                            <a:t>2 </a:t>
                          </a:r>
                          <a:r>
                            <a:rPr lang="en-GB" sz="1050">
                              <a:effectLst/>
                            </a:rPr>
                            <a:t>[similar group sizes]</a:t>
                          </a:r>
                          <a:endParaRPr lang="en-GB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solidFill>
                                <a:schemeClr val="bg1"/>
                              </a:solidFill>
                              <a:effectLst/>
                            </a:rPr>
                            <a:t>Cohen’s </a:t>
                          </a:r>
                          <a:r>
                            <a:rPr lang="en-GB" sz="1800" i="1" dirty="0">
                              <a:solidFill>
                                <a:schemeClr val="bg1"/>
                              </a:solidFill>
                              <a:effectLst/>
                            </a:rPr>
                            <a:t>d</a:t>
                          </a:r>
                          <a:endParaRPr lang="en-GB" sz="1800" i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𝑑</m:t>
                                </m:r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  <m:t>2×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sSup>
                                          <m:sSupPr>
                                            <m:ctrlP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𝜂</m:t>
                                            </m:r>
                                          </m:e>
                                          <m:sup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𝜂</m:t>
                                            </m:r>
                                          </m:e>
                                          <m:sup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77262418"/>
                      </a:ext>
                    </a:extLst>
                  </a:tr>
                  <a:tr h="612437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log odds ratio [ln(OR)]</a:t>
                          </a:r>
                          <a:endParaRPr lang="en-GB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solidFill>
                                <a:schemeClr val="bg1"/>
                              </a:solidFill>
                              <a:effectLst/>
                            </a:rPr>
                            <a:t>Cohen’s </a:t>
                          </a:r>
                          <a:r>
                            <a:rPr lang="en-GB" sz="1800" i="1" dirty="0">
                              <a:solidFill>
                                <a:schemeClr val="bg1"/>
                              </a:solidFill>
                              <a:effectLst/>
                            </a:rPr>
                            <a:t>d</a:t>
                          </a:r>
                          <a:endParaRPr lang="en-GB" sz="1800" i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𝑑</m:t>
                                </m:r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  <m:t>ln</m:t>
                                    </m:r>
                                    <m: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  <m:t>(</m:t>
                                    </m:r>
                                    <m: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  <m:t>𝑂𝑅</m:t>
                                    </m:r>
                                    <m: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  <m:t>)×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  <m:t>𝜋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2105392"/>
                      </a:ext>
                    </a:extLst>
                  </a:tr>
                  <a:tr h="860002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t-test</a:t>
                          </a:r>
                        </a:p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i="1" dirty="0">
                              <a:effectLst/>
                            </a:rPr>
                            <a:t>t</a:t>
                          </a:r>
                          <a:r>
                            <a:rPr lang="en-GB" sz="1800" dirty="0">
                              <a:effectLst/>
                            </a:rPr>
                            <a:t>; n</a:t>
                          </a:r>
                          <a:r>
                            <a:rPr lang="en-GB" sz="1800" baseline="-25000" dirty="0">
                              <a:effectLst/>
                            </a:rPr>
                            <a:t>1</a:t>
                          </a:r>
                          <a:r>
                            <a:rPr lang="en-GB" sz="1800" dirty="0">
                              <a:effectLst/>
                            </a:rPr>
                            <a:t>; n</a:t>
                          </a:r>
                          <a:r>
                            <a:rPr lang="en-GB" sz="1800" baseline="-25000" dirty="0">
                              <a:effectLst/>
                            </a:rPr>
                            <a:t>2</a:t>
                          </a:r>
                          <a:endParaRPr lang="en-GB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solidFill>
                                <a:schemeClr val="bg1"/>
                              </a:solidFill>
                              <a:effectLst/>
                            </a:rPr>
                            <a:t>Cohen’s </a:t>
                          </a:r>
                          <a:r>
                            <a:rPr lang="en-GB" sz="1800" i="1" dirty="0">
                              <a:solidFill>
                                <a:schemeClr val="bg1"/>
                              </a:solidFill>
                              <a:effectLst/>
                            </a:rPr>
                            <a:t>d</a:t>
                          </a:r>
                          <a:endParaRPr lang="en-GB" sz="1800" i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𝑑</m:t>
                                </m:r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=</m:t>
                                </m:r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𝑡</m:t>
                                </m:r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×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  <m:t>×</m:t>
                                        </m:r>
                                        <m:sSub>
                                          <m:sSubPr>
                                            <m:ctrlP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8082354"/>
                      </a:ext>
                    </a:extLst>
                  </a:tr>
                  <a:tr h="860002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one-way ANOVA</a:t>
                          </a:r>
                        </a:p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i="1" dirty="0">
                              <a:effectLst/>
                            </a:rPr>
                            <a:t>F</a:t>
                          </a:r>
                          <a:r>
                            <a:rPr lang="en-GB" sz="1800" dirty="0">
                              <a:effectLst/>
                            </a:rPr>
                            <a:t>; n</a:t>
                          </a:r>
                          <a:r>
                            <a:rPr lang="en-GB" sz="1800" baseline="-25000" dirty="0">
                              <a:effectLst/>
                            </a:rPr>
                            <a:t>1</a:t>
                          </a:r>
                          <a:r>
                            <a:rPr lang="en-GB" sz="1800" dirty="0">
                              <a:effectLst/>
                            </a:rPr>
                            <a:t>; n</a:t>
                          </a:r>
                          <a:r>
                            <a:rPr lang="en-GB" sz="1800" baseline="-25000" dirty="0">
                              <a:effectLst/>
                            </a:rPr>
                            <a:t>2</a:t>
                          </a:r>
                          <a:endParaRPr lang="en-GB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solidFill>
                                <a:schemeClr val="bg1"/>
                              </a:solidFill>
                              <a:effectLst/>
                            </a:rPr>
                            <a:t>Cohen’s </a:t>
                          </a:r>
                          <a:r>
                            <a:rPr lang="en-GB" sz="1800" i="1" dirty="0">
                              <a:solidFill>
                                <a:schemeClr val="bg1"/>
                              </a:solidFill>
                              <a:effectLst/>
                            </a:rPr>
                            <a:t>d</a:t>
                          </a:r>
                          <a:endParaRPr lang="en-GB" sz="1800" i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𝑑</m:t>
                                </m:r>
                                <m:r>
                                  <a:rPr lang="en-GB" sz="1800" smtClean="0">
                                    <a:solidFill>
                                      <a:schemeClr val="bg1"/>
                                    </a:solidFill>
                                    <a:effectLst/>
                                  </a:rPr>
                                  <m:t>=±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800">
                                        <a:solidFill>
                                          <a:schemeClr val="bg1"/>
                                        </a:solidFill>
                                        <a:effectLst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  <m:t>𝐹</m:t>
                                        </m:r>
                                        <m: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  <m:t>(</m:t>
                                        </m:r>
                                        <m:sSub>
                                          <m:sSubPr>
                                            <m:ctrlP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  <m:t>)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(</m:t>
                                            </m:r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  <m:t>×</m:t>
                                        </m:r>
                                        <m:sSub>
                                          <m:sSubPr>
                                            <m:ctrlP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GB" sz="1800">
                                                <a:solidFill>
                                                  <a:schemeClr val="bg1"/>
                                                </a:solidFill>
                                                <a:effectLst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GB" sz="1800">
                                            <a:solidFill>
                                              <a:schemeClr val="bg1"/>
                                            </a:solidFill>
                                            <a:effectLst/>
                                          </a:rPr>
                                          <m:t>)</m:t>
                                        </m:r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GB" sz="1800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9903625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835768DE-7A2E-4E3F-B916-F799EB621A1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07327585"/>
                  </p:ext>
                </p:extLst>
              </p:nvPr>
            </p:nvGraphicFramePr>
            <p:xfrm>
              <a:off x="947057" y="1509458"/>
              <a:ext cx="9982200" cy="502945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3701390">
                      <a:extLst>
                        <a:ext uri="{9D8B030D-6E8A-4147-A177-3AD203B41FA5}">
                          <a16:colId xmlns:a16="http://schemas.microsoft.com/office/drawing/2014/main" val="4237508634"/>
                        </a:ext>
                      </a:extLst>
                    </a:gridCol>
                    <a:gridCol w="1885484">
                      <a:extLst>
                        <a:ext uri="{9D8B030D-6E8A-4147-A177-3AD203B41FA5}">
                          <a16:colId xmlns:a16="http://schemas.microsoft.com/office/drawing/2014/main" val="2108568005"/>
                        </a:ext>
                      </a:extLst>
                    </a:gridCol>
                    <a:gridCol w="4395326">
                      <a:extLst>
                        <a:ext uri="{9D8B030D-6E8A-4147-A177-3AD203B41FA5}">
                          <a16:colId xmlns:a16="http://schemas.microsoft.com/office/drawing/2014/main" val="3802271284"/>
                        </a:ext>
                      </a:extLst>
                    </a:gridCol>
                  </a:tblGrid>
                  <a:tr h="296926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Input</a:t>
                          </a:r>
                          <a:endParaRPr lang="en-GB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Output</a:t>
                          </a:r>
                          <a:endParaRPr lang="en-GB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Transformation/ Extrapolation</a:t>
                          </a:r>
                          <a:endParaRPr lang="en-GB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65922236"/>
                      </a:ext>
                    </a:extLst>
                  </a:tr>
                  <a:tr h="651764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i="1" dirty="0">
                              <a:effectLst/>
                            </a:rPr>
                            <a:t>r</a:t>
                          </a:r>
                          <a:endParaRPr lang="en-GB" sz="1800" i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solidFill>
                                <a:schemeClr val="bg1"/>
                              </a:solidFill>
                              <a:effectLst/>
                            </a:rPr>
                            <a:t>Cohen’s </a:t>
                          </a:r>
                          <a:r>
                            <a:rPr lang="en-GB" sz="1800" i="1" dirty="0">
                              <a:solidFill>
                                <a:schemeClr val="bg1"/>
                              </a:solidFill>
                              <a:effectLst/>
                            </a:rPr>
                            <a:t>d</a:t>
                          </a:r>
                          <a:endParaRPr lang="en-GB" sz="1800" i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27323" t="-53271" r="-693" b="-62803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86398117"/>
                      </a:ext>
                    </a:extLst>
                  </a:tr>
                  <a:tr h="731393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Cohen’s </a:t>
                          </a:r>
                          <a:r>
                            <a:rPr lang="en-GB" sz="1800" i="1" dirty="0">
                              <a:effectLst/>
                            </a:rPr>
                            <a:t>d</a:t>
                          </a:r>
                          <a:endParaRPr lang="en-GB" sz="1800" i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i="1" dirty="0">
                              <a:solidFill>
                                <a:schemeClr val="bg1"/>
                              </a:solidFill>
                              <a:effectLst/>
                            </a:rPr>
                            <a:t>r</a:t>
                          </a:r>
                          <a:endParaRPr lang="en-GB" sz="1800" i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27323" t="-136667" r="-693" b="-46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8041276"/>
                      </a:ext>
                    </a:extLst>
                  </a:tr>
                  <a:tr h="82169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η</a:t>
                          </a:r>
                          <a:r>
                            <a:rPr lang="en-GB" sz="1800" baseline="30000">
                              <a:effectLst/>
                            </a:rPr>
                            <a:t>2 </a:t>
                          </a:r>
                          <a:r>
                            <a:rPr lang="en-GB" sz="1050">
                              <a:effectLst/>
                            </a:rPr>
                            <a:t>[similar group sizes]</a:t>
                          </a:r>
                          <a:endParaRPr lang="en-GB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solidFill>
                                <a:schemeClr val="bg1"/>
                              </a:solidFill>
                              <a:effectLst/>
                            </a:rPr>
                            <a:t>Cohen’s </a:t>
                          </a:r>
                          <a:r>
                            <a:rPr lang="en-GB" sz="1800" i="1" dirty="0">
                              <a:solidFill>
                                <a:schemeClr val="bg1"/>
                              </a:solidFill>
                              <a:effectLst/>
                            </a:rPr>
                            <a:t>d</a:t>
                          </a:r>
                          <a:endParaRPr lang="en-GB" sz="1800" i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27323" t="-210370" r="-693" b="-3088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77262418"/>
                      </a:ext>
                    </a:extLst>
                  </a:tr>
                  <a:tr h="66370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log odds ratio [ln(OR)]</a:t>
                          </a:r>
                          <a:endParaRPr lang="en-GB" sz="18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solidFill>
                                <a:schemeClr val="bg1"/>
                              </a:solidFill>
                              <a:effectLst/>
                            </a:rPr>
                            <a:t>Cohen’s </a:t>
                          </a:r>
                          <a:r>
                            <a:rPr lang="en-GB" sz="1800" i="1" dirty="0">
                              <a:solidFill>
                                <a:schemeClr val="bg1"/>
                              </a:solidFill>
                              <a:effectLst/>
                            </a:rPr>
                            <a:t>d</a:t>
                          </a:r>
                          <a:endParaRPr lang="en-GB" sz="1800" i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27323" t="-384404" r="-693" b="-2825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2105392"/>
                      </a:ext>
                    </a:extLst>
                  </a:tr>
                  <a:tr h="93199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t-test</a:t>
                          </a:r>
                        </a:p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i="1" dirty="0">
                              <a:effectLst/>
                            </a:rPr>
                            <a:t>t</a:t>
                          </a:r>
                          <a:r>
                            <a:rPr lang="en-GB" sz="1800" dirty="0">
                              <a:effectLst/>
                            </a:rPr>
                            <a:t>; n</a:t>
                          </a:r>
                          <a:r>
                            <a:rPr lang="en-GB" sz="1800" baseline="-25000" dirty="0">
                              <a:effectLst/>
                            </a:rPr>
                            <a:t>1</a:t>
                          </a:r>
                          <a:r>
                            <a:rPr lang="en-GB" sz="1800" dirty="0">
                              <a:effectLst/>
                            </a:rPr>
                            <a:t>; n</a:t>
                          </a:r>
                          <a:r>
                            <a:rPr lang="en-GB" sz="1800" baseline="-25000" dirty="0">
                              <a:effectLst/>
                            </a:rPr>
                            <a:t>2</a:t>
                          </a:r>
                          <a:endParaRPr lang="en-GB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solidFill>
                                <a:schemeClr val="bg1"/>
                              </a:solidFill>
                              <a:effectLst/>
                            </a:rPr>
                            <a:t>Cohen’s </a:t>
                          </a:r>
                          <a:r>
                            <a:rPr lang="en-GB" sz="1800" i="1" dirty="0">
                              <a:solidFill>
                                <a:schemeClr val="bg1"/>
                              </a:solidFill>
                              <a:effectLst/>
                            </a:rPr>
                            <a:t>d</a:t>
                          </a:r>
                          <a:endParaRPr lang="en-GB" sz="1800" i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27323" t="-345098" r="-693" b="-1013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8082354"/>
                      </a:ext>
                    </a:extLst>
                  </a:tr>
                  <a:tr h="93199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one-way ANOVA</a:t>
                          </a:r>
                        </a:p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i="1" dirty="0">
                              <a:effectLst/>
                            </a:rPr>
                            <a:t>F</a:t>
                          </a:r>
                          <a:r>
                            <a:rPr lang="en-GB" sz="1800" dirty="0">
                              <a:effectLst/>
                            </a:rPr>
                            <a:t>; n</a:t>
                          </a:r>
                          <a:r>
                            <a:rPr lang="en-GB" sz="1800" baseline="-25000" dirty="0">
                              <a:effectLst/>
                            </a:rPr>
                            <a:t>1</a:t>
                          </a:r>
                          <a:r>
                            <a:rPr lang="en-GB" sz="1800" dirty="0">
                              <a:effectLst/>
                            </a:rPr>
                            <a:t>; n</a:t>
                          </a:r>
                          <a:r>
                            <a:rPr lang="en-GB" sz="1800" baseline="-25000" dirty="0">
                              <a:effectLst/>
                            </a:rPr>
                            <a:t>2</a:t>
                          </a:r>
                          <a:endParaRPr lang="en-GB" sz="18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solidFill>
                                <a:schemeClr val="bg1"/>
                              </a:solidFill>
                              <a:effectLst/>
                            </a:rPr>
                            <a:t>Cohen’s </a:t>
                          </a:r>
                          <a:r>
                            <a:rPr lang="en-GB" sz="1800" i="1" dirty="0">
                              <a:solidFill>
                                <a:schemeClr val="bg1"/>
                              </a:solidFill>
                              <a:effectLst/>
                            </a:rPr>
                            <a:t>d</a:t>
                          </a:r>
                          <a:endParaRPr lang="en-GB" sz="1800" i="1" dirty="0">
                            <a:solidFill>
                              <a:schemeClr val="bg1"/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solidFill>
                          <a:srgbClr val="C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27323" t="-445098" r="-693" b="-13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9903625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745327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1903C-5C63-41F7-820A-51176F73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Effect size measures: standard interpretation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CB968BB-E7A4-4364-AD0E-488A9DF3A5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741682"/>
              </p:ext>
            </p:extLst>
          </p:nvPr>
        </p:nvGraphicFramePr>
        <p:xfrm>
          <a:off x="816429" y="2476714"/>
          <a:ext cx="8284029" cy="2424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3127">
                  <a:extLst>
                    <a:ext uri="{9D8B030D-6E8A-4147-A177-3AD203B41FA5}">
                      <a16:colId xmlns:a16="http://schemas.microsoft.com/office/drawing/2014/main" val="1595085667"/>
                    </a:ext>
                  </a:extLst>
                </a:gridCol>
                <a:gridCol w="1255519">
                  <a:extLst>
                    <a:ext uri="{9D8B030D-6E8A-4147-A177-3AD203B41FA5}">
                      <a16:colId xmlns:a16="http://schemas.microsoft.com/office/drawing/2014/main" val="3418837775"/>
                    </a:ext>
                  </a:extLst>
                </a:gridCol>
                <a:gridCol w="1788461">
                  <a:extLst>
                    <a:ext uri="{9D8B030D-6E8A-4147-A177-3AD203B41FA5}">
                      <a16:colId xmlns:a16="http://schemas.microsoft.com/office/drawing/2014/main" val="2294834018"/>
                    </a:ext>
                  </a:extLst>
                </a:gridCol>
                <a:gridCol w="1788461">
                  <a:extLst>
                    <a:ext uri="{9D8B030D-6E8A-4147-A177-3AD203B41FA5}">
                      <a16:colId xmlns:a16="http://schemas.microsoft.com/office/drawing/2014/main" val="2830138487"/>
                    </a:ext>
                  </a:extLst>
                </a:gridCol>
                <a:gridCol w="1788461">
                  <a:extLst>
                    <a:ext uri="{9D8B030D-6E8A-4147-A177-3AD203B41FA5}">
                      <a16:colId xmlns:a16="http://schemas.microsoft.com/office/drawing/2014/main" val="34012091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</a:rPr>
                        <a:t>ES measure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</a:rPr>
                        <a:t>Effect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i="1" dirty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GB" sz="2400" i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</a:rPr>
                        <a:t>Cohen’s </a:t>
                      </a:r>
                      <a:r>
                        <a:rPr lang="en-GB" sz="2400" i="1" dirty="0">
                          <a:solidFill>
                            <a:schemeClr val="bg1"/>
                          </a:solidFill>
                          <a:effectLst/>
                        </a:rPr>
                        <a:t>d</a:t>
                      </a:r>
                      <a:endParaRPr lang="en-GB" sz="2400" i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chemeClr val="bg1"/>
                          </a:solidFill>
                          <a:effectLst/>
                        </a:rPr>
                        <a:t>η</a:t>
                      </a:r>
                      <a:r>
                        <a:rPr lang="en-GB" sz="2400" baseline="3000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GB" sz="2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</a:rPr>
                        <a:t>Crammer’s </a:t>
                      </a:r>
                      <a:r>
                        <a:rPr lang="en-GB" sz="2400" i="1" dirty="0">
                          <a:solidFill>
                            <a:schemeClr val="bg1"/>
                          </a:solidFill>
                          <a:effectLst/>
                        </a:rPr>
                        <a:t>V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</a:rPr>
                        <a:t>[2x2 table]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8262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chemeClr val="bg1"/>
                          </a:solidFill>
                          <a:effectLst/>
                        </a:rPr>
                        <a:t>small</a:t>
                      </a:r>
                      <a:endParaRPr lang="en-GB" sz="2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chemeClr val="bg1"/>
                          </a:solidFill>
                          <a:effectLst/>
                        </a:rPr>
                        <a:t>0.1</a:t>
                      </a:r>
                      <a:endParaRPr lang="en-GB" sz="2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</a:rPr>
                        <a:t>0.3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chemeClr val="bg1"/>
                          </a:solidFill>
                          <a:effectLst/>
                        </a:rPr>
                        <a:t>0.01</a:t>
                      </a:r>
                      <a:endParaRPr lang="en-GB" sz="2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chemeClr val="bg1"/>
                          </a:solidFill>
                          <a:effectLst/>
                        </a:rPr>
                        <a:t>0.1</a:t>
                      </a:r>
                      <a:endParaRPr lang="en-GB" sz="2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106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chemeClr val="bg1"/>
                          </a:solidFill>
                          <a:effectLst/>
                        </a:rPr>
                        <a:t>medium</a:t>
                      </a:r>
                      <a:endParaRPr lang="en-GB" sz="2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chemeClr val="bg1"/>
                          </a:solidFill>
                          <a:effectLst/>
                        </a:rPr>
                        <a:t>0.3</a:t>
                      </a:r>
                      <a:endParaRPr lang="en-GB" sz="2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</a:rPr>
                        <a:t>0.5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</a:rPr>
                        <a:t>0.06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</a:rPr>
                        <a:t>0.3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1139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chemeClr val="bg1"/>
                          </a:solidFill>
                          <a:effectLst/>
                        </a:rPr>
                        <a:t>large</a:t>
                      </a:r>
                      <a:endParaRPr lang="en-GB" sz="2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chemeClr val="bg1"/>
                          </a:solidFill>
                          <a:effectLst/>
                        </a:rPr>
                        <a:t>0.5</a:t>
                      </a:r>
                      <a:endParaRPr lang="en-GB" sz="2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chemeClr val="bg1"/>
                          </a:solidFill>
                          <a:effectLst/>
                        </a:rPr>
                        <a:t>0.8</a:t>
                      </a:r>
                      <a:endParaRPr lang="en-GB" sz="2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</a:rPr>
                        <a:t>0.14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</a:rPr>
                        <a:t>0.5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930442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8E0B41-09C6-4F51-9E80-3E50E9528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523533-2EE2-4A4A-A1F5-EB544E409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5945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1903C-5C63-41F7-820A-51176F73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Effect size measures: CL interpretation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8E0B41-09C6-4F51-9E80-3E50E9528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523533-2EE2-4A4A-A1F5-EB544E409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19</a:t>
            </a:fld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0BA0A29-1FE2-4FE2-941D-66A8D4971314}"/>
              </a:ext>
            </a:extLst>
          </p:cNvPr>
          <p:cNvSpPr/>
          <p:nvPr/>
        </p:nvSpPr>
        <p:spPr>
          <a:xfrm>
            <a:off x="838200" y="317416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0</a:t>
            </a:r>
            <a:endParaRPr lang="en-GB" sz="5400" dirty="0"/>
          </a:p>
        </p:txBody>
      </p:sp>
      <p:sp>
        <p:nvSpPr>
          <p:cNvPr id="14" name="Speech Bubble: Rectangle 13">
            <a:extLst>
              <a:ext uri="{FF2B5EF4-FFF2-40B4-BE49-F238E27FC236}">
                <a16:creationId xmlns:a16="http://schemas.microsoft.com/office/drawing/2014/main" id="{EE5258B2-E63A-43E7-B61D-7D255E99F3FD}"/>
              </a:ext>
            </a:extLst>
          </p:cNvPr>
          <p:cNvSpPr/>
          <p:nvPr/>
        </p:nvSpPr>
        <p:spPr>
          <a:xfrm>
            <a:off x="402772" y="1718880"/>
            <a:ext cx="2286000" cy="1249363"/>
          </a:xfrm>
          <a:prstGeom prst="wedgeRectCallout">
            <a:avLst>
              <a:gd name="adj1" fmla="val -8033"/>
              <a:gd name="adj2" fmla="val 8602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i="1" dirty="0"/>
              <a:t>the</a:t>
            </a:r>
            <a:r>
              <a:rPr lang="en-GB" dirty="0"/>
              <a:t> in two randomly selected </a:t>
            </a:r>
            <a:r>
              <a:rPr lang="en-GB" dirty="0" err="1"/>
              <a:t>subcorpora</a:t>
            </a:r>
            <a:r>
              <a:rPr lang="en-GB" dirty="0"/>
              <a:t> of the BNC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B35564F-B5D9-4B1F-9A55-7841B9EEC8D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70562" y="4188316"/>
            <a:ext cx="703236" cy="58395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2009F4E-A128-4FC8-B9C2-E4D53A57D84A}"/>
              </a:ext>
            </a:extLst>
          </p:cNvPr>
          <p:cNvSpPr/>
          <p:nvPr/>
        </p:nvSpPr>
        <p:spPr>
          <a:xfrm>
            <a:off x="5724679" y="3244334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</a:t>
            </a:r>
            <a:endParaRPr lang="en-GB" sz="2800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32F5B29-B25C-4D84-BB33-9A2FA285E66B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1513114" y="3715249"/>
            <a:ext cx="9000000" cy="64463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3A721712-E3B7-47A3-8DFA-0FF551556AE0}"/>
              </a:ext>
            </a:extLst>
          </p:cNvPr>
          <p:cNvSpPr/>
          <p:nvPr/>
        </p:nvSpPr>
        <p:spPr>
          <a:xfrm>
            <a:off x="10513114" y="3318047"/>
            <a:ext cx="5744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5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4</a:t>
            </a:r>
            <a:endParaRPr lang="en-GB" sz="54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1BB56A5-7298-4856-A442-4ED4B5A42AF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541672" y="4176775"/>
            <a:ext cx="942884" cy="56140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3A23320-3510-4F49-AB99-63CC90DD4BAE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0440243" y="4241377"/>
            <a:ext cx="931999" cy="561404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D6319EF-AEE6-4B96-8A50-CD8A5C63F2E0}"/>
              </a:ext>
            </a:extLst>
          </p:cNvPr>
          <p:cNvSpPr/>
          <p:nvPr/>
        </p:nvSpPr>
        <p:spPr>
          <a:xfrm>
            <a:off x="3138420" y="3164494"/>
            <a:ext cx="6415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0.7</a:t>
            </a:r>
            <a:endParaRPr lang="en-GB" sz="2400" dirty="0"/>
          </a:p>
        </p:txBody>
      </p:sp>
      <p:sp>
        <p:nvSpPr>
          <p:cNvPr id="23" name="Speech Bubble: Rectangle 22">
            <a:extLst>
              <a:ext uri="{FF2B5EF4-FFF2-40B4-BE49-F238E27FC236}">
                <a16:creationId xmlns:a16="http://schemas.microsoft.com/office/drawing/2014/main" id="{EF5A5929-3F30-4A95-9E3B-95B6DC1FF60F}"/>
              </a:ext>
            </a:extLst>
          </p:cNvPr>
          <p:cNvSpPr/>
          <p:nvPr/>
        </p:nvSpPr>
        <p:spPr>
          <a:xfrm>
            <a:off x="2845242" y="2020225"/>
            <a:ext cx="2042444" cy="922690"/>
          </a:xfrm>
          <a:prstGeom prst="wedgeRectCallout">
            <a:avLst>
              <a:gd name="adj1" fmla="val -21367"/>
              <a:gd name="adj2" fmla="val 7658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i="1" dirty="0"/>
              <a:t>lovely </a:t>
            </a:r>
            <a:r>
              <a:rPr lang="en-GB" dirty="0"/>
              <a:t>in female vs. male speech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D8678D2-9624-4875-B71C-C1B790C7E6AD}"/>
              </a:ext>
            </a:extLst>
          </p:cNvPr>
          <p:cNvSpPr/>
          <p:nvPr/>
        </p:nvSpPr>
        <p:spPr>
          <a:xfrm>
            <a:off x="7395302" y="3197559"/>
            <a:ext cx="6415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2.6</a:t>
            </a:r>
            <a:endParaRPr lang="en-GB" sz="2800" dirty="0"/>
          </a:p>
        </p:txBody>
      </p:sp>
      <p:sp>
        <p:nvSpPr>
          <p:cNvPr id="25" name="Speech Bubble: Rectangle 24">
            <a:extLst>
              <a:ext uri="{FF2B5EF4-FFF2-40B4-BE49-F238E27FC236}">
                <a16:creationId xmlns:a16="http://schemas.microsoft.com/office/drawing/2014/main" id="{8C050CA7-32B9-40DD-93CE-A981CCBB1C82}"/>
              </a:ext>
            </a:extLst>
          </p:cNvPr>
          <p:cNvSpPr/>
          <p:nvPr/>
        </p:nvSpPr>
        <p:spPr>
          <a:xfrm>
            <a:off x="7043059" y="2020225"/>
            <a:ext cx="2042444" cy="922690"/>
          </a:xfrm>
          <a:prstGeom prst="wedgeRectCallout">
            <a:avLst>
              <a:gd name="adj1" fmla="val -17636"/>
              <a:gd name="adj2" fmla="val 6950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personal pronouns in speech vs. writing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B9CD395-B4FB-4A03-898F-0400D9868889}"/>
              </a:ext>
            </a:extLst>
          </p:cNvPr>
          <p:cNvSpPr/>
          <p:nvPr/>
        </p:nvSpPr>
        <p:spPr>
          <a:xfrm>
            <a:off x="9085503" y="3178262"/>
            <a:ext cx="6415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3.6</a:t>
            </a:r>
            <a:endParaRPr lang="en-GB" sz="2800" dirty="0"/>
          </a:p>
        </p:txBody>
      </p:sp>
      <p:sp>
        <p:nvSpPr>
          <p:cNvPr id="28" name="Speech Bubble: Rectangle 27">
            <a:extLst>
              <a:ext uri="{FF2B5EF4-FFF2-40B4-BE49-F238E27FC236}">
                <a16:creationId xmlns:a16="http://schemas.microsoft.com/office/drawing/2014/main" id="{40D21154-7E2C-4D66-A4E3-BDE7AAB85A1E}"/>
              </a:ext>
            </a:extLst>
          </p:cNvPr>
          <p:cNvSpPr/>
          <p:nvPr/>
        </p:nvSpPr>
        <p:spPr>
          <a:xfrm>
            <a:off x="9278699" y="1997577"/>
            <a:ext cx="2042444" cy="922690"/>
          </a:xfrm>
          <a:prstGeom prst="wedgeRectCallout">
            <a:avLst>
              <a:gd name="adj1" fmla="val -35224"/>
              <a:gd name="adj2" fmla="val 8130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passives in academic writing vs. informal speech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AAFB34A-F5E7-4977-8794-A03A9D95F6B6}"/>
              </a:ext>
            </a:extLst>
          </p:cNvPr>
          <p:cNvSpPr txBox="1"/>
          <p:nvPr/>
        </p:nvSpPr>
        <p:spPr>
          <a:xfrm>
            <a:off x="1473798" y="3818984"/>
            <a:ext cx="2405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/>
                </a:solidFill>
              </a:rPr>
              <a:t>Cohen’s </a:t>
            </a:r>
            <a:r>
              <a:rPr lang="en-GB" i="1" dirty="0">
                <a:solidFill>
                  <a:schemeClr val="accent2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632704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7" grpId="0"/>
      <p:bldP spid="19" grpId="0"/>
      <p:bldP spid="22" grpId="0"/>
      <p:bldP spid="23" grpId="0" animBg="1"/>
      <p:bldP spid="24" grpId="0"/>
      <p:bldP spid="25" grpId="0" animBg="1"/>
      <p:bldP spid="27" grpId="0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Think about and discuss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n-NZ" dirty="0"/>
              <a:t>What is the most important thing you have learnt in this course?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n-NZ" dirty="0"/>
              <a:t>Are there any things you would like to clarify?</a:t>
            </a:r>
          </a:p>
          <a:p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6275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Things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C00000"/>
          </a:solidFill>
        </p:spPr>
        <p:txBody>
          <a:bodyPr>
            <a:normAutofit fontScale="92500" lnSpcReduction="10000"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Statistics helps us express quantitative information with precision and rigour.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Meta-analysis provides statistical summary of multiple studies by combining their effect sizes. 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The results of meta-analysis can be visualised using a forest plot.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To deal with inconsistent reporting of effect sizes, we can convert one effect size measure into another or extrapolate it.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Standardised effect size measures can be understood in terms of the Probability of superiority.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Effect size measures can be interpreted with the help of benchmark points, which show examples of easily imaginable linguistic effects and the corresponding values of common effect size measures.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218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Ten principles of statistical thinking (A-J)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4400" b="1" dirty="0"/>
              <a:t>A</a:t>
            </a:r>
            <a:r>
              <a:rPr lang="en-GB" dirty="0"/>
              <a:t>TTENTION TO DETAIL: Pay attention when looking at corpus tool outputs, entering data into spreadsheets, copying data to research reports and during other types of low-level data processing.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4400" b="1" dirty="0"/>
              <a:t>B</a:t>
            </a:r>
            <a:r>
              <a:rPr lang="en-GB" dirty="0"/>
              <a:t>ASICS FIRST: Start by familiarising yourself with the corpus and performing descriptive statistics.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4400" b="1" dirty="0"/>
              <a:t>C</a:t>
            </a:r>
            <a:r>
              <a:rPr lang="en-GB" dirty="0"/>
              <a:t>LARITY: The use of statistical procedures should be clear, transparent and well-motivated.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07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Ten principles of statistical thinking (A-J)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4400" b="1" dirty="0"/>
              <a:t>D</a:t>
            </a:r>
            <a:r>
              <a:rPr lang="en-GB" dirty="0"/>
              <a:t>ATA: Pay special attention to the quality of the corpus data and search procedures.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4400" b="1" dirty="0"/>
              <a:t>E</a:t>
            </a:r>
            <a:r>
              <a:rPr lang="en-GB" dirty="0"/>
              <a:t>FFECT SIZE: Calculate, report and interpret the size of the effect observed in the data.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4400" b="1" dirty="0"/>
              <a:t>F</a:t>
            </a:r>
            <a:r>
              <a:rPr lang="en-GB" dirty="0"/>
              <a:t>OLLOWING THE BEST PRACTICES IN THE FIELD:  Critically review the statistical practice in the field and follow good examples.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886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Ten principles of statistical thinking (A-J)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4400" b="1" dirty="0"/>
              <a:t>G</a:t>
            </a:r>
            <a:r>
              <a:rPr lang="en-GB" dirty="0"/>
              <a:t>APHICS: Visualize data to identify patterns.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4400" b="1" dirty="0"/>
              <a:t>H</a:t>
            </a:r>
            <a:r>
              <a:rPr lang="en-GB" dirty="0"/>
              <a:t>IGHLIGHTING BOTH SIMILARITIES AND DIFFERENCES: Provide a balanced account of language use.</a:t>
            </a:r>
          </a:p>
          <a:p>
            <a:pPr marL="0" indent="0">
              <a:buNone/>
            </a:pPr>
            <a:endParaRPr lang="en-GB" sz="1100" dirty="0"/>
          </a:p>
          <a:p>
            <a:pPr marL="0" indent="0">
              <a:buNone/>
            </a:pPr>
            <a:r>
              <a:rPr lang="en-GB" sz="4400" b="1" dirty="0"/>
              <a:t>I</a:t>
            </a:r>
            <a:r>
              <a:rPr lang="en-GB" dirty="0"/>
              <a:t>NTERPLAY BETWEEN STATISTICS AND LINGUISTICS: Provide robust statistical analysis that is grounded in linguistic and social theory.</a:t>
            </a:r>
          </a:p>
          <a:p>
            <a:pPr marL="0" indent="0">
              <a:buNone/>
            </a:pPr>
            <a:endParaRPr lang="en-GB" sz="1100" dirty="0"/>
          </a:p>
          <a:p>
            <a:pPr marL="0" indent="0">
              <a:buNone/>
            </a:pPr>
            <a:r>
              <a:rPr lang="en-GB" sz="4400" b="1" dirty="0"/>
              <a:t>J</a:t>
            </a:r>
            <a:r>
              <a:rPr lang="en-GB" dirty="0"/>
              <a:t>ARGON: Use statistical terminology and notation where it helps express things clearly, but try to avoid unnecessary jargon.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873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Think about and discuss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NZ" dirty="0"/>
              <a:t>Where would you go base on these pieces of info?</a:t>
            </a:r>
          </a:p>
          <a:p>
            <a:pPr marL="0" indent="0">
              <a:buNone/>
            </a:pPr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6</a:t>
            </a:fld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AFEBF39-77E6-477D-86A3-23BBACF818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039138"/>
              </p:ext>
            </p:extLst>
          </p:nvPr>
        </p:nvGraphicFramePr>
        <p:xfrm>
          <a:off x="972766" y="2397792"/>
          <a:ext cx="10009763" cy="36404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980">
                  <a:extLst>
                    <a:ext uri="{9D8B030D-6E8A-4147-A177-3AD203B41FA5}">
                      <a16:colId xmlns:a16="http://schemas.microsoft.com/office/drawing/2014/main" val="1294062569"/>
                    </a:ext>
                  </a:extLst>
                </a:gridCol>
                <a:gridCol w="2034567">
                  <a:extLst>
                    <a:ext uri="{9D8B030D-6E8A-4147-A177-3AD203B41FA5}">
                      <a16:colId xmlns:a16="http://schemas.microsoft.com/office/drawing/2014/main" val="1981196646"/>
                    </a:ext>
                  </a:extLst>
                </a:gridCol>
                <a:gridCol w="3878701">
                  <a:extLst>
                    <a:ext uri="{9D8B030D-6E8A-4147-A177-3AD203B41FA5}">
                      <a16:colId xmlns:a16="http://schemas.microsoft.com/office/drawing/2014/main" val="1905606711"/>
                    </a:ext>
                  </a:extLst>
                </a:gridCol>
                <a:gridCol w="2891515">
                  <a:extLst>
                    <a:ext uri="{9D8B030D-6E8A-4147-A177-3AD203B41FA5}">
                      <a16:colId xmlns:a16="http://schemas.microsoft.com/office/drawing/2014/main" val="1560620312"/>
                    </a:ext>
                  </a:extLst>
                </a:gridCol>
              </a:tblGrid>
              <a:tr h="1819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Direction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Answer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Person profile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344136"/>
                  </a:ext>
                </a:extLst>
              </a:tr>
              <a:tr h="5684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Person 1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straight on and right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sym typeface="Wingdings 3" panose="05040102010807070707" pitchFamily="18" charset="2"/>
                        </a:rPr>
                        <a:t></a:t>
                      </a:r>
                      <a:endParaRPr lang="en-GB" sz="16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‘I don’t know, actually maybe you need to just go straight on and then turn right.’</a:t>
                      </a:r>
                      <a:endParaRPr lang="en-GB" sz="16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a person looking like a tourist</a:t>
                      </a:r>
                      <a:endParaRPr lang="en-GB" sz="16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910828"/>
                  </a:ext>
                </a:extLst>
              </a:tr>
              <a:tr h="5672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Person 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straight on and left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sym typeface="Wingdings 3" panose="05040102010807070707" pitchFamily="18" charset="2"/>
                        </a:rPr>
                        <a:t></a:t>
                      </a:r>
                      <a:endParaRPr lang="en-GB" sz="16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‘That’s very easy. Follow this road and then turn left.’</a:t>
                      </a:r>
                      <a:endParaRPr lang="en-GB" sz="16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a local shop keeper</a:t>
                      </a:r>
                      <a:endParaRPr lang="en-GB" sz="16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189056"/>
                  </a:ext>
                </a:extLst>
              </a:tr>
              <a:tr h="5684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Person 3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right and back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sym typeface="Wingdings 3" panose="05040102010807070707" pitchFamily="18" charset="2"/>
                        </a:rPr>
                        <a:t></a:t>
                      </a:r>
                      <a:endParaRPr lang="en-GB" sz="16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‘Turn right and then retrace your steps all the way. I’m absolutely sure.’</a:t>
                      </a:r>
                      <a:endParaRPr lang="en-GB" sz="16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a man in a mad hatter costume</a:t>
                      </a:r>
                      <a:endParaRPr lang="en-GB" sz="16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029813"/>
                  </a:ext>
                </a:extLst>
              </a:tr>
              <a:tr h="5672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Person 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straight on and right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sym typeface="Wingdings 3" panose="05040102010807070707" pitchFamily="18" charset="2"/>
                        </a:rPr>
                        <a:t></a:t>
                      </a:r>
                      <a:endParaRPr lang="en-GB" sz="16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‘Sorry I’m in a hurry: straight on and right.’</a:t>
                      </a:r>
                      <a:endParaRPr lang="en-GB" sz="16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a person exiting an office building</a:t>
                      </a:r>
                      <a:endParaRPr lang="en-GB" sz="160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667980"/>
                  </a:ext>
                </a:extLst>
              </a:tr>
              <a:tr h="7617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Person 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straight on and left </a:t>
                      </a: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sym typeface="Wingdings 3" panose="05040102010807070707" pitchFamily="18" charset="2"/>
                        </a:rPr>
                        <a:t></a:t>
                      </a:r>
                      <a:endParaRPr lang="en-GB" sz="16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‘The Globe is not far from here. I’ve just walked past it. Walk down this road to the bridge, go down the stairs and left alongside the river.’</a:t>
                      </a:r>
                      <a:endParaRPr lang="en-GB" sz="16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a person walking a dog</a:t>
                      </a:r>
                      <a:endParaRPr lang="en-GB" sz="16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565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134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Answer…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7</a:t>
            </a:fld>
            <a:endParaRPr lang="en-GB"/>
          </a:p>
        </p:txBody>
      </p:sp>
      <p:pic>
        <p:nvPicPr>
          <p:cNvPr id="32" name="Content Placeholder 31">
            <a:extLst>
              <a:ext uri="{FF2B5EF4-FFF2-40B4-BE49-F238E27FC236}">
                <a16:creationId xmlns:a16="http://schemas.microsoft.com/office/drawing/2014/main" id="{BB1E0E11-ACB0-4FA6-A5A7-24E6F9EFB6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4925" y="1352145"/>
            <a:ext cx="6080801" cy="4778950"/>
          </a:xfrm>
          <a:prstGeom prst="rect">
            <a:avLst/>
          </a:prstGeom>
        </p:spPr>
      </p:pic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EFD7C413-F97B-4B85-922B-1397609C9F95}"/>
              </a:ext>
            </a:extLst>
          </p:cNvPr>
          <p:cNvSpPr/>
          <p:nvPr/>
        </p:nvSpPr>
        <p:spPr>
          <a:xfrm>
            <a:off x="4927593" y="3751634"/>
            <a:ext cx="1566360" cy="966281"/>
          </a:xfrm>
          <a:custGeom>
            <a:avLst/>
            <a:gdLst>
              <a:gd name="connsiteX0" fmla="*/ 1278654 w 1566360"/>
              <a:gd name="connsiteY0" fmla="*/ 966281 h 966281"/>
              <a:gd name="connsiteX1" fmla="*/ 1560756 w 1566360"/>
              <a:gd name="connsiteY1" fmla="*/ 158885 h 966281"/>
              <a:gd name="connsiteX2" fmla="*/ 1356475 w 1566360"/>
              <a:gd name="connsiteY2" fmla="*/ 188068 h 966281"/>
              <a:gd name="connsiteX3" fmla="*/ 198884 w 1566360"/>
              <a:gd name="connsiteY3" fmla="*/ 12970 h 966281"/>
              <a:gd name="connsiteX4" fmla="*/ 14058 w 1566360"/>
              <a:gd name="connsiteY4" fmla="*/ 12970 h 966281"/>
              <a:gd name="connsiteX5" fmla="*/ 14058 w 1566360"/>
              <a:gd name="connsiteY5" fmla="*/ 22698 h 966281"/>
              <a:gd name="connsiteX6" fmla="*/ 23786 w 1566360"/>
              <a:gd name="connsiteY6" fmla="*/ 3243 h 966281"/>
              <a:gd name="connsiteX7" fmla="*/ 23786 w 1566360"/>
              <a:gd name="connsiteY7" fmla="*/ 3243 h 966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66360" h="966281">
                <a:moveTo>
                  <a:pt x="1278654" y="966281"/>
                </a:moveTo>
                <a:cubicBezTo>
                  <a:pt x="1413220" y="627434"/>
                  <a:pt x="1547786" y="288587"/>
                  <a:pt x="1560756" y="158885"/>
                </a:cubicBezTo>
                <a:cubicBezTo>
                  <a:pt x="1573726" y="29183"/>
                  <a:pt x="1583454" y="212387"/>
                  <a:pt x="1356475" y="188068"/>
                </a:cubicBezTo>
                <a:cubicBezTo>
                  <a:pt x="1129496" y="163749"/>
                  <a:pt x="422620" y="42153"/>
                  <a:pt x="198884" y="12970"/>
                </a:cubicBezTo>
                <a:cubicBezTo>
                  <a:pt x="-24852" y="-16213"/>
                  <a:pt x="14058" y="12970"/>
                  <a:pt x="14058" y="12970"/>
                </a:cubicBezTo>
                <a:cubicBezTo>
                  <a:pt x="-16746" y="14591"/>
                  <a:pt x="12437" y="24319"/>
                  <a:pt x="14058" y="22698"/>
                </a:cubicBezTo>
                <a:cubicBezTo>
                  <a:pt x="15679" y="21077"/>
                  <a:pt x="23786" y="3243"/>
                  <a:pt x="23786" y="3243"/>
                </a:cubicBezTo>
                <a:lnTo>
                  <a:pt x="23786" y="3243"/>
                </a:lnTo>
              </a:path>
            </a:pathLst>
          </a:custGeom>
          <a:noFill/>
          <a:ln w="762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178FFBF6-D091-400D-9D15-8C8E4329F162}"/>
              </a:ext>
            </a:extLst>
          </p:cNvPr>
          <p:cNvSpPr/>
          <p:nvPr/>
        </p:nvSpPr>
        <p:spPr>
          <a:xfrm>
            <a:off x="4824919" y="2680523"/>
            <a:ext cx="671209" cy="144755"/>
          </a:xfrm>
          <a:custGeom>
            <a:avLst/>
            <a:gdLst>
              <a:gd name="connsiteX0" fmla="*/ 0 w 671209"/>
              <a:gd name="connsiteY0" fmla="*/ 272430 h 292867"/>
              <a:gd name="connsiteX1" fmla="*/ 214009 w 671209"/>
              <a:gd name="connsiteY1" fmla="*/ 56 h 292867"/>
              <a:gd name="connsiteX2" fmla="*/ 330741 w 671209"/>
              <a:gd name="connsiteY2" fmla="*/ 291886 h 292867"/>
              <a:gd name="connsiteX3" fmla="*/ 525294 w 671209"/>
              <a:gd name="connsiteY3" fmla="*/ 97332 h 292867"/>
              <a:gd name="connsiteX4" fmla="*/ 671209 w 671209"/>
              <a:gd name="connsiteY4" fmla="*/ 165426 h 292867"/>
              <a:gd name="connsiteX5" fmla="*/ 671209 w 671209"/>
              <a:gd name="connsiteY5" fmla="*/ 165426 h 29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1209" h="292867">
                <a:moveTo>
                  <a:pt x="0" y="272430"/>
                </a:moveTo>
                <a:cubicBezTo>
                  <a:pt x="79443" y="134621"/>
                  <a:pt x="158886" y="-3187"/>
                  <a:pt x="214009" y="56"/>
                </a:cubicBezTo>
                <a:cubicBezTo>
                  <a:pt x="269132" y="3299"/>
                  <a:pt x="278860" y="275673"/>
                  <a:pt x="330741" y="291886"/>
                </a:cubicBezTo>
                <a:cubicBezTo>
                  <a:pt x="382622" y="308099"/>
                  <a:pt x="468549" y="118409"/>
                  <a:pt x="525294" y="97332"/>
                </a:cubicBezTo>
                <a:cubicBezTo>
                  <a:pt x="582039" y="76255"/>
                  <a:pt x="671209" y="165426"/>
                  <a:pt x="671209" y="165426"/>
                </a:cubicBezTo>
                <a:lnTo>
                  <a:pt x="671209" y="165426"/>
                </a:lnTo>
              </a:path>
            </a:pathLst>
          </a:cu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6061C2AA-B303-478C-8FB3-393140943A4D}"/>
              </a:ext>
            </a:extLst>
          </p:cNvPr>
          <p:cNvSpPr/>
          <p:nvPr/>
        </p:nvSpPr>
        <p:spPr>
          <a:xfrm>
            <a:off x="5220510" y="2856635"/>
            <a:ext cx="671209" cy="175154"/>
          </a:xfrm>
          <a:custGeom>
            <a:avLst/>
            <a:gdLst>
              <a:gd name="connsiteX0" fmla="*/ 0 w 671209"/>
              <a:gd name="connsiteY0" fmla="*/ 272430 h 292867"/>
              <a:gd name="connsiteX1" fmla="*/ 214009 w 671209"/>
              <a:gd name="connsiteY1" fmla="*/ 56 h 292867"/>
              <a:gd name="connsiteX2" fmla="*/ 330741 w 671209"/>
              <a:gd name="connsiteY2" fmla="*/ 291886 h 292867"/>
              <a:gd name="connsiteX3" fmla="*/ 525294 w 671209"/>
              <a:gd name="connsiteY3" fmla="*/ 97332 h 292867"/>
              <a:gd name="connsiteX4" fmla="*/ 671209 w 671209"/>
              <a:gd name="connsiteY4" fmla="*/ 165426 h 292867"/>
              <a:gd name="connsiteX5" fmla="*/ 671209 w 671209"/>
              <a:gd name="connsiteY5" fmla="*/ 165426 h 29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1209" h="292867">
                <a:moveTo>
                  <a:pt x="0" y="272430"/>
                </a:moveTo>
                <a:cubicBezTo>
                  <a:pt x="79443" y="134621"/>
                  <a:pt x="158886" y="-3187"/>
                  <a:pt x="214009" y="56"/>
                </a:cubicBezTo>
                <a:cubicBezTo>
                  <a:pt x="269132" y="3299"/>
                  <a:pt x="278860" y="275673"/>
                  <a:pt x="330741" y="291886"/>
                </a:cubicBezTo>
                <a:cubicBezTo>
                  <a:pt x="382622" y="308099"/>
                  <a:pt x="468549" y="118409"/>
                  <a:pt x="525294" y="97332"/>
                </a:cubicBezTo>
                <a:cubicBezTo>
                  <a:pt x="582039" y="76255"/>
                  <a:pt x="671209" y="165426"/>
                  <a:pt x="671209" y="165426"/>
                </a:cubicBezTo>
                <a:lnTo>
                  <a:pt x="671209" y="165426"/>
                </a:lnTo>
              </a:path>
            </a:pathLst>
          </a:cu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49D516E0-6CA7-48AA-8C89-6E733636D77A}"/>
              </a:ext>
            </a:extLst>
          </p:cNvPr>
          <p:cNvSpPr/>
          <p:nvPr/>
        </p:nvSpPr>
        <p:spPr>
          <a:xfrm>
            <a:off x="5453980" y="3080379"/>
            <a:ext cx="671209" cy="175154"/>
          </a:xfrm>
          <a:custGeom>
            <a:avLst/>
            <a:gdLst>
              <a:gd name="connsiteX0" fmla="*/ 0 w 671209"/>
              <a:gd name="connsiteY0" fmla="*/ 272430 h 292867"/>
              <a:gd name="connsiteX1" fmla="*/ 214009 w 671209"/>
              <a:gd name="connsiteY1" fmla="*/ 56 h 292867"/>
              <a:gd name="connsiteX2" fmla="*/ 330741 w 671209"/>
              <a:gd name="connsiteY2" fmla="*/ 291886 h 292867"/>
              <a:gd name="connsiteX3" fmla="*/ 525294 w 671209"/>
              <a:gd name="connsiteY3" fmla="*/ 97332 h 292867"/>
              <a:gd name="connsiteX4" fmla="*/ 671209 w 671209"/>
              <a:gd name="connsiteY4" fmla="*/ 165426 h 292867"/>
              <a:gd name="connsiteX5" fmla="*/ 671209 w 671209"/>
              <a:gd name="connsiteY5" fmla="*/ 165426 h 29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1209" h="292867">
                <a:moveTo>
                  <a:pt x="0" y="272430"/>
                </a:moveTo>
                <a:cubicBezTo>
                  <a:pt x="79443" y="134621"/>
                  <a:pt x="158886" y="-3187"/>
                  <a:pt x="214009" y="56"/>
                </a:cubicBezTo>
                <a:cubicBezTo>
                  <a:pt x="269132" y="3299"/>
                  <a:pt x="278860" y="275673"/>
                  <a:pt x="330741" y="291886"/>
                </a:cubicBezTo>
                <a:cubicBezTo>
                  <a:pt x="382622" y="308099"/>
                  <a:pt x="468549" y="118409"/>
                  <a:pt x="525294" y="97332"/>
                </a:cubicBezTo>
                <a:cubicBezTo>
                  <a:pt x="582039" y="76255"/>
                  <a:pt x="671209" y="165426"/>
                  <a:pt x="671209" y="165426"/>
                </a:cubicBezTo>
                <a:lnTo>
                  <a:pt x="671209" y="165426"/>
                </a:lnTo>
              </a:path>
            </a:pathLst>
          </a:cu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40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1" grpId="0" animBg="1"/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A7053-0831-4846-B17E-EF96198E3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Replication and meta-analysis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2EC2A-4EFD-430B-BF69-B2CAE0EAB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E73F5C-9D4C-48E8-A268-651B7E42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249DC-4A43-49EC-8BAA-806DFD774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8</a:t>
            </a:fld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BF33512-8A01-47C8-B510-F12785D78E1C}"/>
              </a:ext>
            </a:extLst>
          </p:cNvPr>
          <p:cNvGrpSpPr/>
          <p:nvPr/>
        </p:nvGrpSpPr>
        <p:grpSpPr>
          <a:xfrm>
            <a:off x="3395419" y="2172249"/>
            <a:ext cx="990773" cy="847267"/>
            <a:chOff x="-8158" y="6085470"/>
            <a:chExt cx="844663" cy="720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E04D9D9-A46E-4E3E-8D16-112F9539650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505" y="6085470"/>
              <a:ext cx="720000" cy="72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152400" dir="5400000" sx="90000" sy="-19000" rotWithShape="0">
                <a:prstClr val="black">
                  <a:alpha val="34000"/>
                </a:prstClr>
              </a:outerShdw>
            </a:effectLst>
            <a:scene3d>
              <a:camera prst="obliqueBottomLeft"/>
              <a:lightRig rig="threePt" dir="t"/>
            </a:scene3d>
            <a:sp3d prstMaterial="plastic">
              <a:bevelT w="422910" h="422910"/>
              <a:bevelB w="422910" h="42291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8182EC7-FB31-4853-B4C4-6E9B58D33EAC}"/>
                </a:ext>
              </a:extLst>
            </p:cNvPr>
            <p:cNvSpPr txBox="1"/>
            <p:nvPr/>
          </p:nvSpPr>
          <p:spPr>
            <a:xfrm>
              <a:off x="-8158" y="6369884"/>
              <a:ext cx="810090" cy="2615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Corpus 1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983B920F-0FDB-4E96-B1CF-E247DE8F4B58}"/>
              </a:ext>
            </a:extLst>
          </p:cNvPr>
          <p:cNvSpPr txBox="1"/>
          <p:nvPr/>
        </p:nvSpPr>
        <p:spPr>
          <a:xfrm>
            <a:off x="1063435" y="3567998"/>
            <a:ext cx="1500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RQ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D9955F-012F-4526-94CA-281B6524688B}"/>
              </a:ext>
            </a:extLst>
          </p:cNvPr>
          <p:cNvSpPr txBox="1"/>
          <p:nvPr/>
        </p:nvSpPr>
        <p:spPr>
          <a:xfrm>
            <a:off x="6189470" y="2280133"/>
            <a:ext cx="2098746" cy="8309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4800" dirty="0"/>
              <a:t>Study 1</a:t>
            </a:r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FBEAB8-EF2D-49F1-AE6D-D130B444AFCE}"/>
              </a:ext>
            </a:extLst>
          </p:cNvPr>
          <p:cNvSpPr txBox="1"/>
          <p:nvPr/>
        </p:nvSpPr>
        <p:spPr>
          <a:xfrm>
            <a:off x="6189470" y="3585795"/>
            <a:ext cx="2098746" cy="83099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4800" dirty="0"/>
              <a:t>Study 2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07DDEBA-FB57-477D-ACD3-F5C647D6575D}"/>
              </a:ext>
            </a:extLst>
          </p:cNvPr>
          <p:cNvSpPr txBox="1"/>
          <p:nvPr/>
        </p:nvSpPr>
        <p:spPr>
          <a:xfrm>
            <a:off x="6189470" y="5028466"/>
            <a:ext cx="2098746" cy="8309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4800" dirty="0"/>
              <a:t>Study 3</a:t>
            </a:r>
            <a:endParaRPr lang="en-GB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5060A10-A7DE-41D7-826B-E9DC76D8A712}"/>
              </a:ext>
            </a:extLst>
          </p:cNvPr>
          <p:cNvGrpSpPr/>
          <p:nvPr/>
        </p:nvGrpSpPr>
        <p:grpSpPr>
          <a:xfrm>
            <a:off x="3113763" y="3370578"/>
            <a:ext cx="1656000" cy="1656000"/>
            <a:chOff x="341528" y="2907310"/>
            <a:chExt cx="3369073" cy="3314053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EE8BAA5-57D3-4952-B448-9CCA704381E4}"/>
                </a:ext>
              </a:extLst>
            </p:cNvPr>
            <p:cNvSpPr>
              <a:spLocks/>
            </p:cNvSpPr>
            <p:nvPr/>
          </p:nvSpPr>
          <p:spPr>
            <a:xfrm>
              <a:off x="341528" y="2907310"/>
              <a:ext cx="3369073" cy="331405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  <a:effectLst>
              <a:outerShdw blurRad="152400" dir="5400000" sx="90000" sy="-19000" rotWithShape="0">
                <a:prstClr val="black">
                  <a:alpha val="34000"/>
                </a:prstClr>
              </a:outerShdw>
            </a:effectLst>
            <a:scene3d>
              <a:camera prst="orthographicFront"/>
              <a:lightRig rig="threePt" dir="t"/>
            </a:scene3d>
            <a:sp3d prstMaterial="plastic">
              <a:bevelT w="828040" h="828040"/>
              <a:bevelB w="828040" h="82804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9B46DEB-0015-46B6-80E2-4FF48FC2A8AF}"/>
                </a:ext>
              </a:extLst>
            </p:cNvPr>
            <p:cNvSpPr txBox="1"/>
            <p:nvPr/>
          </p:nvSpPr>
          <p:spPr>
            <a:xfrm>
              <a:off x="540855" y="4117816"/>
              <a:ext cx="2693497" cy="800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solidFill>
                    <a:schemeClr val="bg1"/>
                  </a:solidFill>
                </a:rPr>
                <a:t>Corpus</a:t>
              </a:r>
              <a:r>
                <a:rPr lang="en-GB" b="1" dirty="0">
                  <a:solidFill>
                    <a:schemeClr val="bg1"/>
                  </a:solidFill>
                </a:rPr>
                <a:t> 2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47791E8-330B-47E1-B111-426F11693EA5}"/>
              </a:ext>
            </a:extLst>
          </p:cNvPr>
          <p:cNvGrpSpPr/>
          <p:nvPr/>
        </p:nvGrpSpPr>
        <p:grpSpPr>
          <a:xfrm>
            <a:off x="3576930" y="5288229"/>
            <a:ext cx="665151" cy="605482"/>
            <a:chOff x="66593" y="6196414"/>
            <a:chExt cx="810090" cy="720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9E218D4-3BC2-4B01-B947-D47947600A0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6683" y="6196414"/>
              <a:ext cx="720000" cy="720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152400" dir="5400000" sx="90000" sy="-19000" rotWithShape="0">
                <a:prstClr val="black">
                  <a:alpha val="34000"/>
                </a:prstClr>
              </a:outerShdw>
            </a:effectLst>
            <a:scene3d>
              <a:camera prst="orthographicFront"/>
              <a:lightRig rig="threePt" dir="t"/>
            </a:scene3d>
            <a:sp3d prstMaterial="plastic">
              <a:bevelT w="359410" h="359410"/>
              <a:bevelB w="359410" h="35941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796B57C-87E1-4ED8-8152-3436CB997331}"/>
                </a:ext>
              </a:extLst>
            </p:cNvPr>
            <p:cNvSpPr txBox="1"/>
            <p:nvPr/>
          </p:nvSpPr>
          <p:spPr>
            <a:xfrm>
              <a:off x="66593" y="6294867"/>
              <a:ext cx="810090" cy="512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Corpus 3</a:t>
              </a:r>
            </a:p>
          </p:txBody>
        </p:sp>
      </p:grpSp>
      <p:sp>
        <p:nvSpPr>
          <p:cNvPr id="22" name="Right Brace 21">
            <a:extLst>
              <a:ext uri="{FF2B5EF4-FFF2-40B4-BE49-F238E27FC236}">
                <a16:creationId xmlns:a16="http://schemas.microsoft.com/office/drawing/2014/main" id="{A23BDA9A-8648-4CF2-9B54-514A05915261}"/>
              </a:ext>
            </a:extLst>
          </p:cNvPr>
          <p:cNvSpPr/>
          <p:nvPr/>
        </p:nvSpPr>
        <p:spPr>
          <a:xfrm>
            <a:off x="1976709" y="2273166"/>
            <a:ext cx="588759" cy="3455665"/>
          </a:xfrm>
          <a:prstGeom prst="rightBrac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1829407-1271-4FA6-9B4B-FF78E8F84D0F}"/>
              </a:ext>
            </a:extLst>
          </p:cNvPr>
          <p:cNvCxnSpPr/>
          <p:nvPr/>
        </p:nvCxnSpPr>
        <p:spPr>
          <a:xfrm>
            <a:off x="4829586" y="4001293"/>
            <a:ext cx="1266414" cy="0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241759D-0260-4F42-B501-DB2F7C216C65}"/>
              </a:ext>
            </a:extLst>
          </p:cNvPr>
          <p:cNvCxnSpPr/>
          <p:nvPr/>
        </p:nvCxnSpPr>
        <p:spPr>
          <a:xfrm>
            <a:off x="4769763" y="2677946"/>
            <a:ext cx="126641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3E8AD1C-1AC0-49F2-BFF6-B3584EECCABA}"/>
              </a:ext>
            </a:extLst>
          </p:cNvPr>
          <p:cNvCxnSpPr/>
          <p:nvPr/>
        </p:nvCxnSpPr>
        <p:spPr>
          <a:xfrm>
            <a:off x="4835968" y="5443964"/>
            <a:ext cx="1266414" cy="0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ight Brace 26">
            <a:extLst>
              <a:ext uri="{FF2B5EF4-FFF2-40B4-BE49-F238E27FC236}">
                <a16:creationId xmlns:a16="http://schemas.microsoft.com/office/drawing/2014/main" id="{3E849F04-4733-4396-99D6-F94B9F5F9677}"/>
              </a:ext>
            </a:extLst>
          </p:cNvPr>
          <p:cNvSpPr/>
          <p:nvPr/>
        </p:nvSpPr>
        <p:spPr>
          <a:xfrm>
            <a:off x="8714966" y="2280133"/>
            <a:ext cx="588759" cy="3455665"/>
          </a:xfrm>
          <a:prstGeom prst="rightBrac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AABEE17-7CF2-4941-92B7-63A8A7457DAD}"/>
              </a:ext>
            </a:extLst>
          </p:cNvPr>
          <p:cNvSpPr txBox="1"/>
          <p:nvPr/>
        </p:nvSpPr>
        <p:spPr>
          <a:xfrm>
            <a:off x="9665486" y="3381464"/>
            <a:ext cx="16155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Meta-analysis: answer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60882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22" grpId="0" animBg="1"/>
      <p:bldP spid="27" grpId="0" animBg="1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FBA8B-C503-4547-8610-46B0EC57D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Meta-analysis step-by-step: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0157D-1B74-4C03-889E-5C69DA6D4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GB" dirty="0"/>
              <a:t>Identification of relevant studies.</a:t>
            </a:r>
          </a:p>
          <a:p>
            <a:pPr marL="514350" indent="-514350">
              <a:buFont typeface="Wingdings" panose="05000000000000000000" pitchFamily="2" charset="2"/>
              <a:buAutoNum type="arabicParenR"/>
            </a:pPr>
            <a:r>
              <a:rPr lang="en-GB" dirty="0"/>
              <a:t>Extraction of relevant pieces of information from the studies (coding).</a:t>
            </a:r>
          </a:p>
          <a:p>
            <a:pPr marL="514350" indent="-514350">
              <a:buFont typeface="Wingdings" panose="05000000000000000000" pitchFamily="2" charset="2"/>
              <a:buAutoNum type="arabicParenR"/>
            </a:pPr>
            <a:r>
              <a:rPr lang="en-GB" dirty="0"/>
              <a:t>Statistical synthesis.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AC7D89-539E-42AD-B414-D1C180E8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C62C41-75E2-4CA2-83E2-CBA0386E3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038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2731</TotalTime>
  <Words>1361</Words>
  <Application>Microsoft Office PowerPoint</Application>
  <PresentationFormat>Widescreen</PresentationFormat>
  <Paragraphs>207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Times New Roman</vt:lpstr>
      <vt:lpstr>Wingdings</vt:lpstr>
      <vt:lpstr>Wingdings 3</vt:lpstr>
      <vt:lpstr>Office Theme</vt:lpstr>
      <vt:lpstr>Bringing everything together</vt:lpstr>
      <vt:lpstr>Think about and discuss</vt:lpstr>
      <vt:lpstr>Ten principles of statistical thinking (A-J)</vt:lpstr>
      <vt:lpstr>Ten principles of statistical thinking (A-J)</vt:lpstr>
      <vt:lpstr>Ten principles of statistical thinking (A-J)</vt:lpstr>
      <vt:lpstr>Think about and discuss</vt:lpstr>
      <vt:lpstr>Answer…</vt:lpstr>
      <vt:lpstr>Replication and meta-analysis</vt:lpstr>
      <vt:lpstr>Meta-analysis step-by-step: overview</vt:lpstr>
      <vt:lpstr>Meta-analysis step-by-step: identification of relevant studies</vt:lpstr>
      <vt:lpstr>Meta-analysis step-by-step: coding</vt:lpstr>
      <vt:lpstr>Meta-analysis step-by-step: statistical synthesis </vt:lpstr>
      <vt:lpstr>Think about and discuss</vt:lpstr>
      <vt:lpstr>Answer…</vt:lpstr>
      <vt:lpstr>Effect size measures</vt:lpstr>
      <vt:lpstr>Effect size measures</vt:lpstr>
      <vt:lpstr>Effect size measures (cont.)</vt:lpstr>
      <vt:lpstr>Effect size measures: standard interpretation</vt:lpstr>
      <vt:lpstr>Effect size measures: CL interpretation</vt:lpstr>
      <vt:lpstr>Things to remember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Introduction: Statistics meets corpus linguistics</dc:title>
  <dc:creator>Vaclav Brezina</dc:creator>
  <cp:lastModifiedBy>Vaclav Brezina</cp:lastModifiedBy>
  <cp:revision>78</cp:revision>
  <dcterms:created xsi:type="dcterms:W3CDTF">2017-12-27T14:05:38Z</dcterms:created>
  <dcterms:modified xsi:type="dcterms:W3CDTF">2018-05-27T19:47:41Z</dcterms:modified>
</cp:coreProperties>
</file>