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7" r:id="rId3"/>
    <p:sldId id="258" r:id="rId4"/>
    <p:sldId id="265" r:id="rId5"/>
    <p:sldId id="257" r:id="rId6"/>
    <p:sldId id="308" r:id="rId7"/>
    <p:sldId id="309" r:id="rId8"/>
    <p:sldId id="312" r:id="rId9"/>
    <p:sldId id="319" r:id="rId10"/>
    <p:sldId id="310" r:id="rId11"/>
    <p:sldId id="320" r:id="rId12"/>
    <p:sldId id="321" r:id="rId13"/>
    <p:sldId id="322" r:id="rId14"/>
    <p:sldId id="32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1FB95B-8363-4AA3-A5CB-823FB3626CA1}">
          <p14:sldIdLst>
            <p14:sldId id="256"/>
            <p14:sldId id="287"/>
            <p14:sldId id="258"/>
            <p14:sldId id="265"/>
            <p14:sldId id="257"/>
            <p14:sldId id="308"/>
            <p14:sldId id="309"/>
            <p14:sldId id="312"/>
            <p14:sldId id="319"/>
            <p14:sldId id="310"/>
          </p14:sldIdLst>
        </p14:section>
        <p14:section name="Untitled Section" id="{1BE0D6AD-31CF-474D-84BC-7864ABC6E3EF}">
          <p14:sldIdLst>
            <p14:sldId id="320"/>
            <p14:sldId id="321"/>
            <p14:sldId id="322"/>
            <p14:sldId id="323"/>
            <p14:sldId id="27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348"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aclav%20Brezina\Dropbox\Lancaster%20BK\Work-in-progress\Stats_book\Research\CH_7\colours\Colours-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clav%20Brezina\Dropbox\Lancaster%20BK\Work-in-progress\Stats_book\Research\CH_7\Diachronic_chang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aclav%20Brezina\Dropbox\Lancaster%20BK\Work-in-progress\Stats_book\Research\CH_7\Diachronic_chang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clav%20Brezina\Dropbox\Lancaster%20BK\Work-in-progress\Stats_book\Research\CH_7\Diachronic_chan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candlestick!$I$2</c:f>
              <c:strCache>
                <c:ptCount val="1"/>
                <c:pt idx="0">
                  <c:v>open</c:v>
                </c:pt>
              </c:strCache>
            </c:strRef>
          </c:tx>
          <c:spPr>
            <a:ln w="19050" cap="rnd">
              <a:noFill/>
              <a:round/>
            </a:ln>
            <a:effectLst/>
          </c:spPr>
          <c:marker>
            <c:symbol val="none"/>
          </c:marker>
          <c:cat>
            <c:strRef>
              <c:f>candlestick!$H$3:$H$7</c:f>
              <c:strCache>
                <c:ptCount val="5"/>
                <c:pt idx="0">
                  <c:v>red</c:v>
                </c:pt>
                <c:pt idx="1">
                  <c:v>blue</c:v>
                </c:pt>
                <c:pt idx="2">
                  <c:v>green</c:v>
                </c:pt>
                <c:pt idx="3">
                  <c:v>yellow</c:v>
                </c:pt>
                <c:pt idx="4">
                  <c:v>orange</c:v>
                </c:pt>
              </c:strCache>
            </c:strRef>
          </c:cat>
          <c:val>
            <c:numRef>
              <c:f>candlestick!$I$3:$I$7</c:f>
              <c:numCache>
                <c:formatCode>General</c:formatCode>
                <c:ptCount val="5"/>
                <c:pt idx="0">
                  <c:v>55.73</c:v>
                </c:pt>
                <c:pt idx="1">
                  <c:v>1.05</c:v>
                </c:pt>
                <c:pt idx="2">
                  <c:v>28.23</c:v>
                </c:pt>
                <c:pt idx="3">
                  <c:v>17.77</c:v>
                </c:pt>
                <c:pt idx="4">
                  <c:v>1.87</c:v>
                </c:pt>
              </c:numCache>
            </c:numRef>
          </c:val>
          <c:smooth val="0"/>
          <c:extLst xmlns:c16r2="http://schemas.microsoft.com/office/drawing/2015/06/chart">
            <c:ext xmlns:c16="http://schemas.microsoft.com/office/drawing/2014/chart" uri="{C3380CC4-5D6E-409C-BE32-E72D297353CC}">
              <c16:uniqueId val="{00000000-8B89-4944-8B2F-68D087F4E9B5}"/>
            </c:ext>
          </c:extLst>
        </c:ser>
        <c:ser>
          <c:idx val="1"/>
          <c:order val="1"/>
          <c:tx>
            <c:strRef>
              <c:f>candlestick!$J$2</c:f>
              <c:strCache>
                <c:ptCount val="1"/>
                <c:pt idx="0">
                  <c:v>high</c:v>
                </c:pt>
              </c:strCache>
            </c:strRef>
          </c:tx>
          <c:spPr>
            <a:ln w="19050" cap="rnd">
              <a:noFill/>
              <a:round/>
            </a:ln>
            <a:effectLst/>
          </c:spPr>
          <c:marker>
            <c:symbol val="none"/>
          </c:marker>
          <c:cat>
            <c:strRef>
              <c:f>candlestick!$H$3:$H$7</c:f>
              <c:strCache>
                <c:ptCount val="5"/>
                <c:pt idx="0">
                  <c:v>red</c:v>
                </c:pt>
                <c:pt idx="1">
                  <c:v>blue</c:v>
                </c:pt>
                <c:pt idx="2">
                  <c:v>green</c:v>
                </c:pt>
                <c:pt idx="3">
                  <c:v>yellow</c:v>
                </c:pt>
                <c:pt idx="4">
                  <c:v>orange</c:v>
                </c:pt>
              </c:strCache>
            </c:strRef>
          </c:cat>
          <c:val>
            <c:numRef>
              <c:f>candlestick!$J$3:$J$7</c:f>
              <c:numCache>
                <c:formatCode>General</c:formatCode>
                <c:ptCount val="5"/>
                <c:pt idx="0">
                  <c:v>66.16</c:v>
                </c:pt>
                <c:pt idx="1">
                  <c:v>6.02</c:v>
                </c:pt>
                <c:pt idx="2">
                  <c:v>48.96</c:v>
                </c:pt>
                <c:pt idx="3">
                  <c:v>31.23</c:v>
                </c:pt>
                <c:pt idx="4">
                  <c:v>3.27</c:v>
                </c:pt>
              </c:numCache>
            </c:numRef>
          </c:val>
          <c:smooth val="0"/>
          <c:extLst xmlns:c16r2="http://schemas.microsoft.com/office/drawing/2015/06/chart">
            <c:ext xmlns:c16="http://schemas.microsoft.com/office/drawing/2014/chart" uri="{C3380CC4-5D6E-409C-BE32-E72D297353CC}">
              <c16:uniqueId val="{00000001-8B89-4944-8B2F-68D087F4E9B5}"/>
            </c:ext>
          </c:extLst>
        </c:ser>
        <c:ser>
          <c:idx val="2"/>
          <c:order val="2"/>
          <c:tx>
            <c:strRef>
              <c:f>candlestick!$K$2</c:f>
              <c:strCache>
                <c:ptCount val="1"/>
                <c:pt idx="0">
                  <c:v>low</c:v>
                </c:pt>
              </c:strCache>
            </c:strRef>
          </c:tx>
          <c:spPr>
            <a:ln w="19050" cap="rnd">
              <a:noFill/>
              <a:round/>
            </a:ln>
            <a:effectLst/>
          </c:spPr>
          <c:marker>
            <c:symbol val="none"/>
          </c:marker>
          <c:cat>
            <c:strRef>
              <c:f>candlestick!$H$3:$H$7</c:f>
              <c:strCache>
                <c:ptCount val="5"/>
                <c:pt idx="0">
                  <c:v>red</c:v>
                </c:pt>
                <c:pt idx="1">
                  <c:v>blue</c:v>
                </c:pt>
                <c:pt idx="2">
                  <c:v>green</c:v>
                </c:pt>
                <c:pt idx="3">
                  <c:v>yellow</c:v>
                </c:pt>
                <c:pt idx="4">
                  <c:v>orange</c:v>
                </c:pt>
              </c:strCache>
            </c:strRef>
          </c:cat>
          <c:val>
            <c:numRef>
              <c:f>candlestick!$K$3:$K$7</c:f>
              <c:numCache>
                <c:formatCode>General</c:formatCode>
                <c:ptCount val="5"/>
                <c:pt idx="0">
                  <c:v>40.450000000000003</c:v>
                </c:pt>
                <c:pt idx="1">
                  <c:v>1.05</c:v>
                </c:pt>
                <c:pt idx="2">
                  <c:v>26.23</c:v>
                </c:pt>
                <c:pt idx="3">
                  <c:v>15.86</c:v>
                </c:pt>
                <c:pt idx="4">
                  <c:v>0.9</c:v>
                </c:pt>
              </c:numCache>
            </c:numRef>
          </c:val>
          <c:smooth val="0"/>
          <c:extLst xmlns:c16r2="http://schemas.microsoft.com/office/drawing/2015/06/chart">
            <c:ext xmlns:c16="http://schemas.microsoft.com/office/drawing/2014/chart" uri="{C3380CC4-5D6E-409C-BE32-E72D297353CC}">
              <c16:uniqueId val="{00000002-8B89-4944-8B2F-68D087F4E9B5}"/>
            </c:ext>
          </c:extLst>
        </c:ser>
        <c:ser>
          <c:idx val="3"/>
          <c:order val="3"/>
          <c:tx>
            <c:strRef>
              <c:f>candlestick!$L$2</c:f>
              <c:strCache>
                <c:ptCount val="1"/>
                <c:pt idx="0">
                  <c:v>close</c:v>
                </c:pt>
              </c:strCache>
            </c:strRef>
          </c:tx>
          <c:spPr>
            <a:ln w="19050" cap="rnd">
              <a:noFill/>
              <a:round/>
            </a:ln>
            <a:effectLst/>
          </c:spPr>
          <c:marker>
            <c:symbol val="none"/>
          </c:marker>
          <c:cat>
            <c:strRef>
              <c:f>candlestick!$H$3:$H$7</c:f>
              <c:strCache>
                <c:ptCount val="5"/>
                <c:pt idx="0">
                  <c:v>red</c:v>
                </c:pt>
                <c:pt idx="1">
                  <c:v>blue</c:v>
                </c:pt>
                <c:pt idx="2">
                  <c:v>green</c:v>
                </c:pt>
                <c:pt idx="3">
                  <c:v>yellow</c:v>
                </c:pt>
                <c:pt idx="4">
                  <c:v>orange</c:v>
                </c:pt>
              </c:strCache>
            </c:strRef>
          </c:cat>
          <c:val>
            <c:numRef>
              <c:f>candlestick!$L$3:$L$7</c:f>
              <c:numCache>
                <c:formatCode>General</c:formatCode>
                <c:ptCount val="5"/>
                <c:pt idx="0">
                  <c:v>47.88</c:v>
                </c:pt>
                <c:pt idx="1">
                  <c:v>6.02</c:v>
                </c:pt>
                <c:pt idx="2">
                  <c:v>26.23</c:v>
                </c:pt>
                <c:pt idx="3">
                  <c:v>16.79</c:v>
                </c:pt>
                <c:pt idx="4">
                  <c:v>2.81</c:v>
                </c:pt>
              </c:numCache>
            </c:numRef>
          </c:val>
          <c:smooth val="0"/>
          <c:extLst xmlns:c16r2="http://schemas.microsoft.com/office/drawing/2015/06/chart">
            <c:ext xmlns:c16="http://schemas.microsoft.com/office/drawing/2014/chart" uri="{C3380CC4-5D6E-409C-BE32-E72D297353CC}">
              <c16:uniqueId val="{00000003-8B89-4944-8B2F-68D087F4E9B5}"/>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lt1"/>
              </a:solidFill>
              <a:ln w="95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160432512"/>
        <c:axId val="160434048"/>
      </c:stockChart>
      <c:catAx>
        <c:axId val="16043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434048"/>
        <c:crosses val="autoZero"/>
        <c:auto val="1"/>
        <c:lblAlgn val="ctr"/>
        <c:lblOffset val="100"/>
        <c:noMultiLvlLbl val="0"/>
      </c:catAx>
      <c:valAx>
        <c:axId val="16043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a:t>
                </a:r>
                <a:r>
                  <a:rPr lang="en-GB" baseline="0"/>
                  <a:t> per million</a:t>
                </a:r>
                <a:endParaRPr lang="en-GB"/>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4325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clusters!$C$1</c:f>
              <c:strCache>
                <c:ptCount val="1"/>
                <c:pt idx="0">
                  <c:v>frequency</c:v>
                </c:pt>
              </c:strCache>
            </c:strRef>
          </c:tx>
          <c:spPr>
            <a:ln w="25400" cap="rnd">
              <a:noFill/>
              <a:round/>
            </a:ln>
            <a:effectLst/>
          </c:spPr>
          <c:marker>
            <c:symbol val="circle"/>
            <c:size val="5"/>
            <c:spPr>
              <a:solidFill>
                <a:schemeClr val="tx1"/>
              </a:solidFill>
              <a:ln w="9525">
                <a:solidFill>
                  <a:schemeClr val="accent1"/>
                </a:solidFill>
              </a:ln>
              <a:effectLst/>
            </c:spPr>
          </c:marker>
          <c:xVal>
            <c:numRef>
              <c:f>clusters!$B$2:$B$12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xVal>
          <c:yVal>
            <c:numRef>
              <c:f>clusters!$C$2:$C$12</c:f>
              <c:numCache>
                <c:formatCode>General</c:formatCode>
                <c:ptCount val="11"/>
                <c:pt idx="0">
                  <c:v>10</c:v>
                </c:pt>
                <c:pt idx="1">
                  <c:v>10</c:v>
                </c:pt>
                <c:pt idx="2">
                  <c:v>20</c:v>
                </c:pt>
                <c:pt idx="3">
                  <c:v>20</c:v>
                </c:pt>
                <c:pt idx="4">
                  <c:v>20</c:v>
                </c:pt>
                <c:pt idx="5">
                  <c:v>40</c:v>
                </c:pt>
                <c:pt idx="6">
                  <c:v>40</c:v>
                </c:pt>
                <c:pt idx="7">
                  <c:v>40</c:v>
                </c:pt>
                <c:pt idx="8">
                  <c:v>20</c:v>
                </c:pt>
                <c:pt idx="9">
                  <c:v>10</c:v>
                </c:pt>
                <c:pt idx="10">
                  <c:v>10</c:v>
                </c:pt>
              </c:numCache>
            </c:numRef>
          </c:yVal>
          <c:smooth val="0"/>
          <c:extLst xmlns:c16r2="http://schemas.microsoft.com/office/drawing/2015/06/chart">
            <c:ext xmlns:c16="http://schemas.microsoft.com/office/drawing/2014/chart" uri="{C3380CC4-5D6E-409C-BE32-E72D297353CC}">
              <c16:uniqueId val="{00000000-5041-4773-834C-08DD2EDC668E}"/>
            </c:ext>
          </c:extLst>
        </c:ser>
        <c:dLbls>
          <c:showLegendKey val="0"/>
          <c:showVal val="0"/>
          <c:showCatName val="0"/>
          <c:showSerName val="0"/>
          <c:showPercent val="0"/>
          <c:showBubbleSize val="0"/>
        </c:dLbls>
        <c:axId val="160724864"/>
        <c:axId val="162013184"/>
      </c:scatterChart>
      <c:valAx>
        <c:axId val="160724864"/>
        <c:scaling>
          <c:orientation val="minMax"/>
          <c:max val="2000"/>
          <c:min val="19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3184"/>
        <c:crosses val="autoZero"/>
        <c:crossBetween val="midCat"/>
      </c:valAx>
      <c:valAx>
        <c:axId val="162013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 of a linguistic feature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72486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clusters!$C$1</c:f>
              <c:strCache>
                <c:ptCount val="1"/>
                <c:pt idx="0">
                  <c:v>frequency</c:v>
                </c:pt>
              </c:strCache>
            </c:strRef>
          </c:tx>
          <c:spPr>
            <a:ln w="25400" cap="rnd">
              <a:noFill/>
              <a:round/>
            </a:ln>
            <a:effectLst/>
          </c:spPr>
          <c:marker>
            <c:symbol val="circle"/>
            <c:size val="5"/>
            <c:spPr>
              <a:solidFill>
                <a:schemeClr val="tx1"/>
              </a:solidFill>
              <a:ln w="9525">
                <a:solidFill>
                  <a:schemeClr val="accent1"/>
                </a:solidFill>
              </a:ln>
              <a:effectLst/>
            </c:spPr>
          </c:marker>
          <c:xVal>
            <c:numRef>
              <c:f>clusters!$B$2:$B$12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xVal>
          <c:yVal>
            <c:numRef>
              <c:f>clusters!$C$2:$C$12</c:f>
              <c:numCache>
                <c:formatCode>General</c:formatCode>
                <c:ptCount val="11"/>
                <c:pt idx="0">
                  <c:v>10</c:v>
                </c:pt>
                <c:pt idx="1">
                  <c:v>10</c:v>
                </c:pt>
                <c:pt idx="2">
                  <c:v>20</c:v>
                </c:pt>
                <c:pt idx="3">
                  <c:v>20</c:v>
                </c:pt>
                <c:pt idx="4">
                  <c:v>20</c:v>
                </c:pt>
                <c:pt idx="5">
                  <c:v>40</c:v>
                </c:pt>
                <c:pt idx="6">
                  <c:v>40</c:v>
                </c:pt>
                <c:pt idx="7">
                  <c:v>40</c:v>
                </c:pt>
                <c:pt idx="8">
                  <c:v>20</c:v>
                </c:pt>
                <c:pt idx="9">
                  <c:v>10</c:v>
                </c:pt>
                <c:pt idx="10">
                  <c:v>10</c:v>
                </c:pt>
              </c:numCache>
            </c:numRef>
          </c:yVal>
          <c:smooth val="0"/>
          <c:extLst xmlns:c16r2="http://schemas.microsoft.com/office/drawing/2015/06/chart">
            <c:ext xmlns:c16="http://schemas.microsoft.com/office/drawing/2014/chart" uri="{C3380CC4-5D6E-409C-BE32-E72D297353CC}">
              <c16:uniqueId val="{00000000-5041-4773-834C-08DD2EDC668E}"/>
            </c:ext>
          </c:extLst>
        </c:ser>
        <c:dLbls>
          <c:showLegendKey val="0"/>
          <c:showVal val="0"/>
          <c:showCatName val="0"/>
          <c:showSerName val="0"/>
          <c:showPercent val="0"/>
          <c:showBubbleSize val="0"/>
        </c:dLbls>
        <c:axId val="160776960"/>
        <c:axId val="160779264"/>
      </c:scatterChart>
      <c:valAx>
        <c:axId val="160776960"/>
        <c:scaling>
          <c:orientation val="minMax"/>
          <c:max val="2000"/>
          <c:min val="19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779264"/>
        <c:crosses val="autoZero"/>
        <c:crossBetween val="midCat"/>
      </c:valAx>
      <c:valAx>
        <c:axId val="16077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 of a linguistic feature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776960"/>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clusters!$C$1</c:f>
              <c:strCache>
                <c:ptCount val="1"/>
                <c:pt idx="0">
                  <c:v>frequency</c:v>
                </c:pt>
              </c:strCache>
            </c:strRef>
          </c:tx>
          <c:spPr>
            <a:ln w="25400" cap="rnd">
              <a:noFill/>
              <a:round/>
            </a:ln>
            <a:effectLst/>
          </c:spPr>
          <c:marker>
            <c:symbol val="circle"/>
            <c:size val="5"/>
            <c:spPr>
              <a:solidFill>
                <a:schemeClr val="tx1"/>
              </a:solidFill>
              <a:ln w="9525">
                <a:solidFill>
                  <a:schemeClr val="accent1"/>
                </a:solidFill>
              </a:ln>
              <a:effectLst/>
            </c:spPr>
          </c:marker>
          <c:xVal>
            <c:numRef>
              <c:f>clusters!$B$2:$B$12</c:f>
              <c:numCache>
                <c:formatCode>General</c:formatCode>
                <c:ptCount val="11"/>
                <c:pt idx="0">
                  <c:v>1900</c:v>
                </c:pt>
                <c:pt idx="1">
                  <c:v>1910</c:v>
                </c:pt>
                <c:pt idx="2">
                  <c:v>1920</c:v>
                </c:pt>
                <c:pt idx="3">
                  <c:v>1930</c:v>
                </c:pt>
                <c:pt idx="4">
                  <c:v>1940</c:v>
                </c:pt>
                <c:pt idx="5">
                  <c:v>1950</c:v>
                </c:pt>
                <c:pt idx="6">
                  <c:v>1960</c:v>
                </c:pt>
                <c:pt idx="7">
                  <c:v>1970</c:v>
                </c:pt>
                <c:pt idx="8">
                  <c:v>1980</c:v>
                </c:pt>
                <c:pt idx="9">
                  <c:v>1990</c:v>
                </c:pt>
                <c:pt idx="10">
                  <c:v>2000</c:v>
                </c:pt>
              </c:numCache>
            </c:numRef>
          </c:xVal>
          <c:yVal>
            <c:numRef>
              <c:f>clusters!$C$2:$C$12</c:f>
              <c:numCache>
                <c:formatCode>General</c:formatCode>
                <c:ptCount val="11"/>
                <c:pt idx="0">
                  <c:v>10</c:v>
                </c:pt>
                <c:pt idx="1">
                  <c:v>10</c:v>
                </c:pt>
                <c:pt idx="2">
                  <c:v>20</c:v>
                </c:pt>
                <c:pt idx="3">
                  <c:v>20</c:v>
                </c:pt>
                <c:pt idx="4">
                  <c:v>20</c:v>
                </c:pt>
                <c:pt idx="5">
                  <c:v>40</c:v>
                </c:pt>
                <c:pt idx="6">
                  <c:v>40</c:v>
                </c:pt>
                <c:pt idx="7">
                  <c:v>40</c:v>
                </c:pt>
                <c:pt idx="8">
                  <c:v>20</c:v>
                </c:pt>
                <c:pt idx="9">
                  <c:v>10</c:v>
                </c:pt>
                <c:pt idx="10">
                  <c:v>10</c:v>
                </c:pt>
              </c:numCache>
            </c:numRef>
          </c:yVal>
          <c:smooth val="0"/>
          <c:extLst xmlns:c16r2="http://schemas.microsoft.com/office/drawing/2015/06/chart">
            <c:ext xmlns:c16="http://schemas.microsoft.com/office/drawing/2014/chart" uri="{C3380CC4-5D6E-409C-BE32-E72D297353CC}">
              <c16:uniqueId val="{00000000-5041-4773-834C-08DD2EDC668E}"/>
            </c:ext>
          </c:extLst>
        </c:ser>
        <c:dLbls>
          <c:showLegendKey val="0"/>
          <c:showVal val="0"/>
          <c:showCatName val="0"/>
          <c:showSerName val="0"/>
          <c:showPercent val="0"/>
          <c:showBubbleSize val="0"/>
        </c:dLbls>
        <c:axId val="166146432"/>
        <c:axId val="166149504"/>
      </c:scatterChart>
      <c:valAx>
        <c:axId val="166146432"/>
        <c:scaling>
          <c:orientation val="minMax"/>
          <c:max val="2000"/>
          <c:min val="19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149504"/>
        <c:crosses val="autoZero"/>
        <c:crossBetween val="midCat"/>
      </c:valAx>
      <c:valAx>
        <c:axId val="16614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Frequency of a linguistic feature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146432"/>
        <c:crosses val="autoZero"/>
        <c:crossBetween val="midCat"/>
      </c:valAx>
      <c:spPr>
        <a:noFill/>
        <a:ln>
          <a:noFill/>
        </a:ln>
        <a:effectLst/>
      </c:spPr>
    </c:plotArea>
    <c:plotVisOnly val="1"/>
    <c:dispBlanksAs val="gap"/>
    <c:showDLblsOverMax val="0"/>
  </c:chart>
  <c:spPr>
    <a:solidFill>
      <a:srgbClr val="C00000">
        <a:alpha val="7000"/>
      </a:srgb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19326-8080-4A50-8F85-716FCEE4E028}" type="datetimeFigureOut">
              <a:rPr lang="en-GB" smtClean="0"/>
              <a:t>27/06/2018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772C9-CB2B-44B7-AB58-6CC9A72F94B9}" type="slidenum">
              <a:rPr lang="en-GB" smtClean="0"/>
              <a:t>‹#›</a:t>
            </a:fld>
            <a:endParaRPr lang="en-GB"/>
          </a:p>
        </p:txBody>
      </p:sp>
    </p:spTree>
    <p:extLst>
      <p:ext uri="{BB962C8B-B14F-4D97-AF65-F5344CB8AC3E}">
        <p14:creationId xmlns:p14="http://schemas.microsoft.com/office/powerpoint/2010/main" val="198340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0000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a:xfrm>
            <a:off x="1524000" y="6356350"/>
            <a:ext cx="6629400" cy="365125"/>
          </a:xfrm>
        </p:spPr>
        <p:txBody>
          <a:bodyPr/>
          <a:lstStyle>
            <a:lvl1pPr>
              <a:defRPr sz="1100"/>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pic>
        <p:nvPicPr>
          <p:cNvPr id="8" name="Picture 4" descr="book cover">
            <a:extLst>
              <a:ext uri="{FF2B5EF4-FFF2-40B4-BE49-F238E27FC236}">
                <a16:creationId xmlns:a16="http://schemas.microsoft.com/office/drawing/2014/main" xmlns="" id="{0593A940-6F11-445C-B7DB-97DF1893AB4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681379" y="3920173"/>
            <a:ext cx="1770392" cy="2675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77184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838200" y="6356350"/>
            <a:ext cx="7315200" cy="365125"/>
          </a:xfrm>
        </p:spPr>
        <p:txBody>
          <a:bodyPr/>
          <a:lstStyle>
            <a:lvl1pPr algn="l">
              <a:defRPr sz="1100">
                <a:latin typeface="+mj-lt"/>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44037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07403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0F45C708-6836-464B-81B8-95058C29CDA5}" type="slidenum">
              <a:rPr lang="en-GB" smtClean="0"/>
              <a:t>‹#›</a:t>
            </a:fld>
            <a:endParaRPr lang="en-GB"/>
          </a:p>
        </p:txBody>
      </p:sp>
      <p:sp>
        <p:nvSpPr>
          <p:cNvPr id="10"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378129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F45C708-6836-464B-81B8-95058C29CDA5}" type="slidenum">
              <a:rPr lang="en-GB" smtClean="0"/>
              <a:t>‹#›</a:t>
            </a:fld>
            <a:endParaRPr lang="en-GB"/>
          </a:p>
        </p:txBody>
      </p:sp>
      <p:sp>
        <p:nvSpPr>
          <p:cNvPr id="6"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12468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45C708-6836-464B-81B8-95058C29CDA5}" type="slidenum">
              <a:rPr lang="en-GB" smtClean="0"/>
              <a:t>‹#›</a:t>
            </a:fld>
            <a:endParaRPr lang="en-GB"/>
          </a:p>
        </p:txBody>
      </p:sp>
      <p:sp>
        <p:nvSpPr>
          <p:cNvPr id="5"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37376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416361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67032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78129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5C708-6836-464B-81B8-95058C29CDA5}" type="slidenum">
              <a:rPr lang="en-GB" smtClean="0"/>
              <a:t>‹#›</a:t>
            </a:fld>
            <a:endParaRPr lang="en-GB" dirty="0"/>
          </a:p>
        </p:txBody>
      </p:sp>
    </p:spTree>
    <p:extLst>
      <p:ext uri="{BB962C8B-B14F-4D97-AF65-F5344CB8AC3E}">
        <p14:creationId xmlns:p14="http://schemas.microsoft.com/office/powerpoint/2010/main" val="118600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Change over time: Working with diachronic data </a:t>
            </a:r>
          </a:p>
        </p:txBody>
      </p:sp>
      <p:sp>
        <p:nvSpPr>
          <p:cNvPr id="3" name="Subtitle 2"/>
          <p:cNvSpPr>
            <a:spLocks noGrp="1"/>
          </p:cNvSpPr>
          <p:nvPr>
            <p:ph type="subTitle" idx="1"/>
          </p:nvPr>
        </p:nvSpPr>
        <p:spPr/>
        <p:txBody>
          <a:bodyPr/>
          <a:lstStyle/>
          <a:p>
            <a:endParaRPr lang="en-GB" dirty="0"/>
          </a:p>
        </p:txBody>
      </p:sp>
      <p:sp>
        <p:nvSpPr>
          <p:cNvPr id="4" name="Footer Placeholder 3"/>
          <p:cNvSpPr>
            <a:spLocks noGrp="1"/>
          </p:cNvSpPr>
          <p:nvPr>
            <p:ph type="ftr" sz="quarter" idx="11"/>
          </p:nvPr>
        </p:nvSpPr>
        <p:spPr/>
        <p:txBody>
          <a:body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4294967295"/>
          </p:nvPr>
        </p:nvSpPr>
        <p:spPr>
          <a:xfrm>
            <a:off x="8610600" y="6356350"/>
            <a:ext cx="2743200" cy="365125"/>
          </a:xfrm>
        </p:spPr>
        <p:txBody>
          <a:bodyPr/>
          <a:lstStyle/>
          <a:p>
            <a:fld id="{407CC003-C535-4BBD-B541-80BB91BA5B00}" type="slidenum">
              <a:rPr lang="en-GB" smtClean="0"/>
              <a:pPr/>
              <a:t>1</a:t>
            </a:fld>
            <a:endParaRPr lang="en-GB" dirty="0"/>
          </a:p>
        </p:txBody>
      </p:sp>
    </p:spTree>
    <p:extLst>
      <p:ext uri="{BB962C8B-B14F-4D97-AF65-F5344CB8AC3E}">
        <p14:creationId xmlns:p14="http://schemas.microsoft.com/office/powerpoint/2010/main" val="2149769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8326C-C66B-4BAF-B273-C5B29032AEBC}"/>
              </a:ext>
            </a:extLst>
          </p:cNvPr>
          <p:cNvSpPr>
            <a:spLocks noGrp="1"/>
          </p:cNvSpPr>
          <p:nvPr>
            <p:ph type="title"/>
          </p:nvPr>
        </p:nvSpPr>
        <p:spPr/>
        <p:txBody>
          <a:bodyPr/>
          <a:lstStyle/>
          <a:p>
            <a:r>
              <a:rPr lang="en-GB" dirty="0" smtClean="0"/>
              <a:t>Bootstrap test</a:t>
            </a:r>
            <a:endParaRPr lang="en-GB" dirty="0"/>
          </a:p>
        </p:txBody>
      </p:sp>
      <p:sp>
        <p:nvSpPr>
          <p:cNvPr id="3" name="Content Placeholder 2"/>
          <p:cNvSpPr>
            <a:spLocks noGrp="1"/>
          </p:cNvSpPr>
          <p:nvPr>
            <p:ph idx="1"/>
          </p:nvPr>
        </p:nvSpPr>
        <p:spPr/>
        <p:txBody>
          <a:bodyPr/>
          <a:lstStyle/>
          <a:p>
            <a:r>
              <a:rPr lang="en-GB" dirty="0"/>
              <a:t>C</a:t>
            </a:r>
            <a:r>
              <a:rPr lang="en-GB" dirty="0" smtClean="0"/>
              <a:t>orpus tests: A, </a:t>
            </a:r>
            <a:r>
              <a:rPr lang="en-GB" dirty="0"/>
              <a:t>B, C, D and E</a:t>
            </a:r>
            <a:endParaRPr lang="en-GB" dirty="0"/>
          </a:p>
        </p:txBody>
      </p:sp>
      <p:sp>
        <p:nvSpPr>
          <p:cNvPr id="4" name="Footer Placeholder 3">
            <a:extLst>
              <a:ext uri="{FF2B5EF4-FFF2-40B4-BE49-F238E27FC236}">
                <a16:creationId xmlns:a16="http://schemas.microsoft.com/office/drawing/2014/main" xmlns="" id="{B9463D90-597C-4E5A-9904-17108502197C}"/>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xmlns="" id="{A7A03178-7227-40C4-9000-B96FD2C267E3}"/>
              </a:ext>
            </a:extLst>
          </p:cNvPr>
          <p:cNvSpPr>
            <a:spLocks noGrp="1"/>
          </p:cNvSpPr>
          <p:nvPr>
            <p:ph type="sldNum" sz="quarter" idx="12"/>
          </p:nvPr>
        </p:nvSpPr>
        <p:spPr/>
        <p:txBody>
          <a:bodyPr/>
          <a:lstStyle/>
          <a:p>
            <a:fld id="{0F45C708-6836-464B-81B8-95058C29CDA5}" type="slidenum">
              <a:rPr lang="en-GB" smtClean="0"/>
              <a:t>10</a:t>
            </a:fld>
            <a:endParaRPr lang="en-GB"/>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757" y="2594651"/>
            <a:ext cx="8820678" cy="366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27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Bootstrap </a:t>
            </a:r>
            <a:r>
              <a:rPr lang="en-GB" dirty="0" smtClean="0"/>
              <a:t>test (cont.)</a:t>
            </a:r>
            <a:endParaRPr lang="en-GB" dirty="0"/>
          </a:p>
        </p:txBody>
      </p:sp>
      <p:pic>
        <p:nvPicPr>
          <p:cNvPr id="4099"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11513" y="2266949"/>
            <a:ext cx="7122186" cy="345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4"/>
          </p:nvPr>
        </p:nvSpPr>
        <p:spPr>
          <a:xfrm>
            <a:off x="7134224" y="1866900"/>
            <a:ext cx="4221163" cy="4322763"/>
          </a:xfrm>
        </p:spPr>
        <p:txBody>
          <a:bodyPr>
            <a:normAutofit fontScale="92500" lnSpcReduction="20000"/>
          </a:bodyPr>
          <a:lstStyle/>
          <a:p>
            <a:pPr marL="0" indent="0" algn="just">
              <a:buNone/>
            </a:pPr>
            <a:r>
              <a:rPr lang="en-GB" dirty="0" smtClean="0"/>
              <a:t>We </a:t>
            </a:r>
            <a:r>
              <a:rPr lang="en-GB" dirty="0"/>
              <a:t>compare across a large number of bootstrapping cycles the resampled corpus 1 and the resampled corpus 2 and look for a consistent difference between the resampled corpora, which would produce a low p-value (statistical significance). A low p-value is returned if in all or most cases resampled corpus 1 is either larger (we add 1 in the equation above) or smaller than corpus 2 (we add 0). </a:t>
            </a:r>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11</a:t>
            </a:fld>
            <a:endParaRPr lang="en-GB"/>
          </a:p>
        </p:txBody>
      </p:sp>
      <p:sp>
        <p:nvSpPr>
          <p:cNvPr id="4" name="Footer Placeholder 3"/>
          <p:cNvSpPr>
            <a:spLocks noGrp="1"/>
          </p:cNvSpPr>
          <p:nvPr>
            <p:ph type="ftr" sz="quarter" idx="11"/>
          </p:nvPr>
        </p:nvSpPr>
        <p:spPr/>
        <p:txBody>
          <a:bodyPr/>
          <a:lstStyle/>
          <a:p>
            <a:r>
              <a:rPr lang="en-GB" dirty="0" smtClean="0"/>
              <a:t>Brezina, V. (2018). </a:t>
            </a:r>
            <a:r>
              <a:rPr lang="en-GB" i="1" dirty="0" smtClean="0"/>
              <a:t>Statistics in Corpus Linguistics: A Practical Guide</a:t>
            </a:r>
            <a:r>
              <a:rPr lang="en-GB" dirty="0" smtClean="0"/>
              <a:t>. Cambridge: Cambridge University Press.</a:t>
            </a:r>
          </a:p>
          <a:p>
            <a:endParaRPr lang="en-GB" dirty="0"/>
          </a:p>
        </p:txBody>
      </p:sp>
    </p:spTree>
    <p:extLst>
      <p:ext uri="{BB962C8B-B14F-4D97-AF65-F5344CB8AC3E}">
        <p14:creationId xmlns:p14="http://schemas.microsoft.com/office/powerpoint/2010/main" val="1225645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Neighbouring cluster analysis</a:t>
            </a:r>
            <a:endParaRPr lang="en-GB" dirty="0"/>
          </a:p>
        </p:txBody>
      </p:sp>
      <p:sp>
        <p:nvSpPr>
          <p:cNvPr id="8" name="Footer Placeholder 7"/>
          <p:cNvSpPr>
            <a:spLocks noGrp="1"/>
          </p:cNvSpPr>
          <p:nvPr>
            <p:ph type="ftr" sz="quarter" idx="11"/>
          </p:nvPr>
        </p:nvSpPr>
        <p:spPr/>
        <p:txBody>
          <a:bodyPr/>
          <a:lstStyle/>
          <a:p>
            <a:r>
              <a:rPr lang="en-GB" smtClean="0"/>
              <a:t>Brezina, V. (2018). </a:t>
            </a:r>
            <a:r>
              <a:rPr lang="en-GB" i="1" smtClean="0"/>
              <a:t>Statistics in Corpus Linguistics: A Practical Guide</a:t>
            </a:r>
            <a:r>
              <a:rPr lang="en-GB" smtClean="0"/>
              <a:t>. Cambridge: Cambridge University Press.</a:t>
            </a:r>
          </a:p>
          <a:p>
            <a:endParaRPr lang="en-GB" dirty="0"/>
          </a:p>
        </p:txBody>
      </p:sp>
      <p:sp>
        <p:nvSpPr>
          <p:cNvPr id="7" name="Slide Number Placeholder 6"/>
          <p:cNvSpPr>
            <a:spLocks noGrp="1"/>
          </p:cNvSpPr>
          <p:nvPr>
            <p:ph type="sldNum" sz="quarter" idx="12"/>
          </p:nvPr>
        </p:nvSpPr>
        <p:spPr/>
        <p:txBody>
          <a:bodyPr/>
          <a:lstStyle/>
          <a:p>
            <a:fld id="{0F45C708-6836-464B-81B8-95058C29CDA5}" type="slidenum">
              <a:rPr lang="en-GB" smtClean="0"/>
              <a:t>12</a:t>
            </a:fld>
            <a:endParaRPr lang="en-GB"/>
          </a:p>
        </p:txBody>
      </p:sp>
      <p:sp>
        <p:nvSpPr>
          <p:cNvPr id="13" name="Content Placeholder 9"/>
          <p:cNvSpPr txBox="1">
            <a:spLocks/>
          </p:cNvSpPr>
          <p:nvPr/>
        </p:nvSpPr>
        <p:spPr>
          <a:xfrm>
            <a:off x="4886325" y="1778000"/>
            <a:ext cx="3695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5" name="Content Placeholder 9"/>
          <p:cNvSpPr txBox="1">
            <a:spLocks/>
          </p:cNvSpPr>
          <p:nvPr/>
        </p:nvSpPr>
        <p:spPr>
          <a:xfrm>
            <a:off x="4457700" y="1577975"/>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6" name="Content Placeholder 9"/>
          <p:cNvSpPr txBox="1">
            <a:spLocks/>
          </p:cNvSpPr>
          <p:nvPr/>
        </p:nvSpPr>
        <p:spPr>
          <a:xfrm>
            <a:off x="7943850" y="1778000"/>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7" name="Content Placeholder 9"/>
          <p:cNvSpPr txBox="1">
            <a:spLocks/>
          </p:cNvSpPr>
          <p:nvPr/>
        </p:nvSpPr>
        <p:spPr>
          <a:xfrm>
            <a:off x="4381500" y="1778000"/>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8" name="Content Placeholder 9"/>
          <p:cNvSpPr txBox="1">
            <a:spLocks/>
          </p:cNvSpPr>
          <p:nvPr/>
        </p:nvSpPr>
        <p:spPr>
          <a:xfrm>
            <a:off x="8039100" y="1711325"/>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9" name="Content Placeholder 9"/>
          <p:cNvSpPr txBox="1">
            <a:spLocks/>
          </p:cNvSpPr>
          <p:nvPr/>
        </p:nvSpPr>
        <p:spPr>
          <a:xfrm>
            <a:off x="8191500" y="1863725"/>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0" name="Content Placeholder 9"/>
          <p:cNvSpPr txBox="1">
            <a:spLocks/>
          </p:cNvSpPr>
          <p:nvPr/>
        </p:nvSpPr>
        <p:spPr>
          <a:xfrm>
            <a:off x="4457700" y="1778000"/>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2" name="Content Placeholder 9"/>
          <p:cNvSpPr txBox="1">
            <a:spLocks/>
          </p:cNvSpPr>
          <p:nvPr/>
        </p:nvSpPr>
        <p:spPr>
          <a:xfrm>
            <a:off x="4457700" y="1739900"/>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23" name="Content Placeholder 9"/>
          <p:cNvSpPr txBox="1">
            <a:spLocks/>
          </p:cNvSpPr>
          <p:nvPr/>
        </p:nvSpPr>
        <p:spPr>
          <a:xfrm>
            <a:off x="4381500" y="1739900"/>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26" name="Content Placeholder 25"/>
          <p:cNvGraphicFramePr>
            <a:graphicFrameLocks noGrp="1"/>
          </p:cNvGraphicFramePr>
          <p:nvPr>
            <p:ph idx="1"/>
          </p:nvPr>
        </p:nvGraphicFramePr>
        <p:xfrm>
          <a:off x="742950" y="1587500"/>
          <a:ext cx="337185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ontent Placeholder 25"/>
          <p:cNvGraphicFramePr>
            <a:graphicFrameLocks/>
          </p:cNvGraphicFramePr>
          <p:nvPr>
            <p:extLst>
              <p:ext uri="{D42A27DB-BD31-4B8C-83A1-F6EECF244321}">
                <p14:modId xmlns:p14="http://schemas.microsoft.com/office/powerpoint/2010/main" val="3809224629"/>
              </p:ext>
            </p:extLst>
          </p:nvPr>
        </p:nvGraphicFramePr>
        <p:xfrm>
          <a:off x="4381500" y="1577975"/>
          <a:ext cx="337185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9" name="Content Placeholder 9"/>
          <p:cNvSpPr txBox="1">
            <a:spLocks/>
          </p:cNvSpPr>
          <p:nvPr/>
        </p:nvSpPr>
        <p:spPr>
          <a:xfrm>
            <a:off x="8086725" y="1577975"/>
            <a:ext cx="3371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j-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30" name="Content Placeholder 25"/>
          <p:cNvGraphicFramePr>
            <a:graphicFrameLocks/>
          </p:cNvGraphicFramePr>
          <p:nvPr>
            <p:extLst>
              <p:ext uri="{D42A27DB-BD31-4B8C-83A1-F6EECF244321}">
                <p14:modId xmlns:p14="http://schemas.microsoft.com/office/powerpoint/2010/main" val="1244896754"/>
              </p:ext>
            </p:extLst>
          </p:nvPr>
        </p:nvGraphicFramePr>
        <p:xfrm>
          <a:off x="8010525" y="1577975"/>
          <a:ext cx="337185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1" name="Oval 30"/>
          <p:cNvSpPr/>
          <p:nvPr/>
        </p:nvSpPr>
        <p:spPr>
          <a:xfrm>
            <a:off x="4914900" y="4325465"/>
            <a:ext cx="2639328" cy="487517"/>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Oval 31"/>
          <p:cNvSpPr/>
          <p:nvPr/>
        </p:nvSpPr>
        <p:spPr>
          <a:xfrm>
            <a:off x="5187350" y="3486657"/>
            <a:ext cx="2037277" cy="447962"/>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Oval 32"/>
          <p:cNvSpPr/>
          <p:nvPr/>
        </p:nvSpPr>
        <p:spPr>
          <a:xfrm>
            <a:off x="6067425" y="2019300"/>
            <a:ext cx="785495" cy="284797"/>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Oval 35"/>
          <p:cNvSpPr/>
          <p:nvPr/>
        </p:nvSpPr>
        <p:spPr>
          <a:xfrm>
            <a:off x="8530261" y="4446967"/>
            <a:ext cx="601323" cy="24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37" name="Oval 36"/>
          <p:cNvSpPr/>
          <p:nvPr/>
        </p:nvSpPr>
        <p:spPr>
          <a:xfrm>
            <a:off x="9782175" y="2019300"/>
            <a:ext cx="789027" cy="24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38" name="Oval 37"/>
          <p:cNvSpPr/>
          <p:nvPr/>
        </p:nvSpPr>
        <p:spPr>
          <a:xfrm>
            <a:off x="8960114" y="3631388"/>
            <a:ext cx="789028" cy="24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42" name="Oval 41"/>
          <p:cNvSpPr/>
          <p:nvPr/>
        </p:nvSpPr>
        <p:spPr>
          <a:xfrm>
            <a:off x="10526673" y="4446967"/>
            <a:ext cx="789027" cy="244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GB"/>
          </a:p>
        </p:txBody>
      </p:sp>
      <p:sp>
        <p:nvSpPr>
          <p:cNvPr id="43" name="TextBox 42"/>
          <p:cNvSpPr txBox="1"/>
          <p:nvPr/>
        </p:nvSpPr>
        <p:spPr>
          <a:xfrm>
            <a:off x="4962525" y="2679572"/>
            <a:ext cx="2544078" cy="646331"/>
          </a:xfrm>
          <a:prstGeom prst="rect">
            <a:avLst/>
          </a:prstGeom>
          <a:noFill/>
        </p:spPr>
        <p:txBody>
          <a:bodyPr wrap="square" rtlCol="0">
            <a:spAutoFit/>
          </a:bodyPr>
          <a:lstStyle/>
          <a:p>
            <a:r>
              <a:rPr lang="en-GB" dirty="0">
                <a:solidFill>
                  <a:schemeClr val="tx1">
                    <a:lumMod val="50000"/>
                    <a:lumOff val="50000"/>
                  </a:schemeClr>
                </a:solidFill>
              </a:rPr>
              <a:t>hierarchical agglomerative clustering </a:t>
            </a:r>
            <a:endParaRPr lang="en-GB" dirty="0">
              <a:solidFill>
                <a:schemeClr val="tx1">
                  <a:lumMod val="50000"/>
                  <a:lumOff val="50000"/>
                </a:schemeClr>
              </a:solidFill>
            </a:endParaRPr>
          </a:p>
        </p:txBody>
      </p:sp>
      <p:sp>
        <p:nvSpPr>
          <p:cNvPr id="44" name="TextBox 43"/>
          <p:cNvSpPr txBox="1"/>
          <p:nvPr/>
        </p:nvSpPr>
        <p:spPr>
          <a:xfrm>
            <a:off x="8605386" y="2679572"/>
            <a:ext cx="2544078" cy="646331"/>
          </a:xfrm>
          <a:prstGeom prst="rect">
            <a:avLst/>
          </a:prstGeom>
          <a:noFill/>
        </p:spPr>
        <p:txBody>
          <a:bodyPr wrap="square" rtlCol="0">
            <a:spAutoFit/>
          </a:bodyPr>
          <a:lstStyle/>
          <a:p>
            <a:r>
              <a:rPr lang="en-GB" dirty="0">
                <a:solidFill>
                  <a:schemeClr val="tx1">
                    <a:lumMod val="50000"/>
                    <a:lumOff val="50000"/>
                  </a:schemeClr>
                </a:solidFill>
              </a:rPr>
              <a:t>variability-based neighbour clustering</a:t>
            </a:r>
            <a:endParaRPr lang="en-GB" dirty="0">
              <a:solidFill>
                <a:schemeClr val="tx1">
                  <a:lumMod val="50000"/>
                  <a:lumOff val="50000"/>
                </a:schemeClr>
              </a:solidFill>
            </a:endParaRPr>
          </a:p>
        </p:txBody>
      </p:sp>
    </p:spTree>
    <p:extLst>
      <p:ext uri="{BB962C8B-B14F-4D97-AF65-F5344CB8AC3E}">
        <p14:creationId xmlns:p14="http://schemas.microsoft.com/office/powerpoint/2010/main" val="24294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30" grpId="0">
        <p:bldAsOne/>
      </p:bldGraphic>
      <p:bldP spid="31" grpId="0" animBg="1"/>
      <p:bldP spid="32" grpId="0" animBg="1"/>
      <p:bldP spid="33" grpId="0" animBg="1"/>
      <p:bldP spid="36" grpId="0" animBg="1"/>
      <p:bldP spid="37" grpId="0" animBg="1"/>
      <p:bldP spid="38"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Neighbouring cluster analysis</a:t>
            </a:r>
          </a:p>
        </p:txBody>
      </p:sp>
      <p:sp>
        <p:nvSpPr>
          <p:cNvPr id="4" name="Footer Placeholder 3"/>
          <p:cNvSpPr>
            <a:spLocks noGrp="1"/>
          </p:cNvSpPr>
          <p:nvPr>
            <p:ph type="ftr" sz="quarter" idx="11"/>
          </p:nvPr>
        </p:nvSpPr>
        <p:spPr/>
        <p:txBody>
          <a:bodyPr/>
          <a:lstStyle/>
          <a:p>
            <a:r>
              <a:rPr lang="en-GB" smtClean="0"/>
              <a:t>Brezina, V. (2018). </a:t>
            </a:r>
            <a:r>
              <a:rPr lang="en-GB" i="1" smtClean="0"/>
              <a:t>Statistics in Corpus Linguistics: A Practical Guide</a:t>
            </a:r>
            <a:r>
              <a:rPr lang="en-GB" smtClean="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13</a:t>
            </a:fld>
            <a:endParaRPr lang="en-GB"/>
          </a:p>
        </p:txBody>
      </p:sp>
      <p:pic>
        <p:nvPicPr>
          <p:cNvPr id="12" name="Content Placeholder 11"/>
          <p:cNvPicPr>
            <a:picLocks noGrp="1"/>
          </p:cNvPicPr>
          <p:nvPr>
            <p:ph sz="half" idx="1"/>
          </p:nvPr>
        </p:nvPicPr>
        <p:blipFill>
          <a:blip r:embed="rId2"/>
          <a:stretch>
            <a:fillRect/>
          </a:stretch>
        </p:blipFill>
        <p:spPr>
          <a:xfrm>
            <a:off x="1360737" y="1825625"/>
            <a:ext cx="4136525" cy="4351338"/>
          </a:xfrm>
          <a:prstGeom prst="rect">
            <a:avLst/>
          </a:prstGeom>
        </p:spPr>
      </p:pic>
      <p:pic>
        <p:nvPicPr>
          <p:cNvPr id="14" name="Content Placeholder 13"/>
          <p:cNvPicPr>
            <a:picLocks noGrp="1"/>
          </p:cNvPicPr>
          <p:nvPr>
            <p:ph sz="half" idx="2"/>
          </p:nvPr>
        </p:nvPicPr>
        <p:blipFill>
          <a:blip r:embed="rId3"/>
          <a:stretch>
            <a:fillRect/>
          </a:stretch>
        </p:blipFill>
        <p:spPr>
          <a:xfrm>
            <a:off x="6609935" y="1825625"/>
            <a:ext cx="4306129" cy="4351338"/>
          </a:xfrm>
          <a:prstGeom prst="rect">
            <a:avLst/>
          </a:prstGeom>
        </p:spPr>
      </p:pic>
    </p:spTree>
    <p:extLst>
      <p:ext uri="{BB962C8B-B14F-4D97-AF65-F5344CB8AC3E}">
        <p14:creationId xmlns:p14="http://schemas.microsoft.com/office/powerpoint/2010/main" val="27518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Peaks </a:t>
            </a:r>
            <a:r>
              <a:rPr lang="en-GB" dirty="0"/>
              <a:t>and troughs and </a:t>
            </a:r>
            <a:r>
              <a:rPr lang="en-GB" dirty="0" smtClean="0"/>
              <a:t>UFA</a:t>
            </a:r>
            <a:endParaRPr lang="en-GB" dirty="0"/>
          </a:p>
        </p:txBody>
      </p:sp>
      <p:pic>
        <p:nvPicPr>
          <p:cNvPr id="9" name="Content Placeholder 8" descr="http://corpora.lancs.ac.uk/stats/tmp/fbs2zeelvb.png?=123929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4681" y="1825625"/>
            <a:ext cx="4351338" cy="4351338"/>
          </a:xfrm>
          <a:prstGeom prst="rect">
            <a:avLst/>
          </a:prstGeom>
          <a:noFill/>
          <a:ln>
            <a:noFill/>
          </a:ln>
        </p:spPr>
      </p:pic>
      <p:sp>
        <p:nvSpPr>
          <p:cNvPr id="22" name="Content Placeholder 21"/>
          <p:cNvSpPr>
            <a:spLocks noGrp="1"/>
          </p:cNvSpPr>
          <p:nvPr>
            <p:ph sz="half" idx="2"/>
          </p:nvPr>
        </p:nvSpPr>
        <p:spPr/>
        <p:txBody>
          <a:bodyPr>
            <a:normAutofit fontScale="70000" lnSpcReduction="20000"/>
          </a:bodyPr>
          <a:lstStyle/>
          <a:p>
            <a:pPr lvl="0"/>
            <a:r>
              <a:rPr lang="en-GB" u="sng" dirty="0"/>
              <a:t>Obligatory:</a:t>
            </a:r>
            <a:r>
              <a:rPr lang="en-GB" dirty="0"/>
              <a:t> Obtaining </a:t>
            </a:r>
            <a:r>
              <a:rPr lang="en-GB" dirty="0" smtClean="0"/>
              <a:t>the statistic of </a:t>
            </a:r>
            <a:r>
              <a:rPr lang="en-GB" dirty="0"/>
              <a:t>interest for each of the periods (e.g. years, decades etc.) covered by the analysis.</a:t>
            </a:r>
          </a:p>
          <a:p>
            <a:pPr lvl="0"/>
            <a:r>
              <a:rPr lang="en-GB" u="sng" dirty="0" smtClean="0"/>
              <a:t>Optional</a:t>
            </a:r>
            <a:r>
              <a:rPr lang="en-GB" u="sng" dirty="0"/>
              <a:t>:</a:t>
            </a:r>
            <a:r>
              <a:rPr lang="en-GB" dirty="0"/>
              <a:t> Transformation of the values using binary logarithm (log2) to reduce extremes; This step is possible only if all transformed values are positive numbers because logarithm is not defined for negative numbers. Since step 2 typically produces also negative values, logarithmic transformation is possible with data from step 1.</a:t>
            </a:r>
          </a:p>
          <a:p>
            <a:r>
              <a:rPr lang="en-GB" u="sng" dirty="0"/>
              <a:t>Obligatory: </a:t>
            </a:r>
            <a:r>
              <a:rPr lang="en-GB" dirty="0"/>
              <a:t>Fitting a non-linear regression model (displayed as a curve in the graph), computing 95% and 99% confidence intervals (displayed as shaded areas around the curve) and identification of significant outliers – data points outside of the confidence interval area</a:t>
            </a:r>
            <a:endParaRPr lang="en-GB" dirty="0"/>
          </a:p>
        </p:txBody>
      </p:sp>
      <p:sp>
        <p:nvSpPr>
          <p:cNvPr id="5" name="Footer Placeholder 4"/>
          <p:cNvSpPr>
            <a:spLocks noGrp="1"/>
          </p:cNvSpPr>
          <p:nvPr>
            <p:ph type="ftr" sz="quarter" idx="11"/>
          </p:nvPr>
        </p:nvSpPr>
        <p:spPr/>
        <p:txBody>
          <a:bodyPr/>
          <a:lstStyle/>
          <a:p>
            <a:r>
              <a:rPr lang="en-GB" smtClean="0"/>
              <a:t>Brezina, V. (2018). Statistics in Corpus Linguistics: A Practical Guide. Cambridge: Cambridge University Press. </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14</a:t>
            </a:fld>
            <a:endParaRPr lang="en-GB"/>
          </a:p>
        </p:txBody>
      </p:sp>
      <p:sp>
        <p:nvSpPr>
          <p:cNvPr id="10" name="Rectangle 9"/>
          <p:cNvSpPr/>
          <p:nvPr/>
        </p:nvSpPr>
        <p:spPr>
          <a:xfrm>
            <a:off x="1019175" y="6058674"/>
            <a:ext cx="6096000" cy="307777"/>
          </a:xfrm>
          <a:prstGeom prst="rect">
            <a:avLst/>
          </a:prstGeom>
        </p:spPr>
        <p:txBody>
          <a:bodyPr>
            <a:spAutoFit/>
          </a:bodyPr>
          <a:lstStyle/>
          <a:p>
            <a:r>
              <a:rPr lang="en-GB" sz="1400" dirty="0"/>
              <a:t>Results of </a:t>
            </a:r>
            <a:r>
              <a:rPr lang="en-GB" sz="1400" dirty="0" smtClean="0"/>
              <a:t>UFA </a:t>
            </a:r>
            <a:r>
              <a:rPr lang="en-GB" sz="1400" dirty="0"/>
              <a:t>for </a:t>
            </a:r>
            <a:r>
              <a:rPr lang="en-GB" sz="1400" i="1" dirty="0"/>
              <a:t>red</a:t>
            </a:r>
            <a:r>
              <a:rPr lang="en-GB" sz="1400" dirty="0"/>
              <a:t> 1600-1699, 3a-MI(3), L5-R5, C10relative-NC10relative; AC1</a:t>
            </a:r>
          </a:p>
        </p:txBody>
      </p:sp>
      <p:cxnSp>
        <p:nvCxnSpPr>
          <p:cNvPr id="12" name="Straight Arrow Connector 11">
            <a:extLst>
              <a:ext uri="{FF2B5EF4-FFF2-40B4-BE49-F238E27FC236}">
                <a16:creationId xmlns:a16="http://schemas.microsoft.com/office/drawing/2014/main" xmlns="" id="{7CE3E585-660B-4FA2-B17B-B1A3C25BD06B}"/>
              </a:ext>
            </a:extLst>
          </p:cNvPr>
          <p:cNvCxnSpPr>
            <a:stCxn id="13" idx="1"/>
          </p:cNvCxnSpPr>
          <p:nvPr/>
        </p:nvCxnSpPr>
        <p:spPr>
          <a:xfrm flipH="1">
            <a:off x="4276725" y="2634297"/>
            <a:ext cx="691832"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 Box 25">
            <a:extLst>
              <a:ext uri="{FF2B5EF4-FFF2-40B4-BE49-F238E27FC236}">
                <a16:creationId xmlns:a16="http://schemas.microsoft.com/office/drawing/2014/main" xmlns="" id="{B1F33989-641E-4991-9180-ABF77317A492}"/>
              </a:ext>
            </a:extLst>
          </p:cNvPr>
          <p:cNvSpPr txBox="1"/>
          <p:nvPr/>
        </p:nvSpPr>
        <p:spPr>
          <a:xfrm>
            <a:off x="4968557" y="2515234"/>
            <a:ext cx="1032193"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latin typeface="Calibri" panose="020F0502020204030204" pitchFamily="34" charset="0"/>
                <a:ea typeface="Calibri" panose="020F0502020204030204" pitchFamily="34" charset="0"/>
                <a:cs typeface="Times New Roman" panose="02020603050405020304" pitchFamily="18" charset="0"/>
              </a:rPr>
              <a:t>data points across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xmlns="" id="{7CE3E585-660B-4FA2-B17B-B1A3C25BD06B}"/>
              </a:ext>
            </a:extLst>
          </p:cNvPr>
          <p:cNvCxnSpPr>
            <a:stCxn id="17" idx="1"/>
          </p:cNvCxnSpPr>
          <p:nvPr/>
        </p:nvCxnSpPr>
        <p:spPr>
          <a:xfrm flipH="1">
            <a:off x="4232116" y="3348672"/>
            <a:ext cx="691832"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 Box 25">
            <a:extLst>
              <a:ext uri="{FF2B5EF4-FFF2-40B4-BE49-F238E27FC236}">
                <a16:creationId xmlns:a16="http://schemas.microsoft.com/office/drawing/2014/main" xmlns="" id="{B1F33989-641E-4991-9180-ABF77317A492}"/>
              </a:ext>
            </a:extLst>
          </p:cNvPr>
          <p:cNvSpPr txBox="1"/>
          <p:nvPr/>
        </p:nvSpPr>
        <p:spPr>
          <a:xfrm>
            <a:off x="4923948" y="3229609"/>
            <a:ext cx="1281351"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a non-linear regression model </a:t>
            </a:r>
            <a:r>
              <a:rPr lang="en-GB" sz="1100" dirty="0" smtClean="0">
                <a:latin typeface="Calibri" panose="020F0502020204030204" pitchFamily="34" charset="0"/>
                <a:ea typeface="Calibri" panose="020F0502020204030204" pitchFamily="34" charset="0"/>
                <a:cs typeface="Times New Roman" panose="02020603050405020304" pitchFamily="18" charset="0"/>
              </a:rPr>
              <a:t> (GAM)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5">
            <a:extLst>
              <a:ext uri="{FF2B5EF4-FFF2-40B4-BE49-F238E27FC236}">
                <a16:creationId xmlns:a16="http://schemas.microsoft.com/office/drawing/2014/main" xmlns="" id="{B1F33989-641E-4991-9180-ABF77317A492}"/>
              </a:ext>
            </a:extLst>
          </p:cNvPr>
          <p:cNvSpPr txBox="1"/>
          <p:nvPr/>
        </p:nvSpPr>
        <p:spPr>
          <a:xfrm>
            <a:off x="4920455" y="5467984"/>
            <a:ext cx="1281351"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latin typeface="Calibri" panose="020F0502020204030204" pitchFamily="34" charset="0"/>
                <a:ea typeface="Calibri" panose="020F0502020204030204" pitchFamily="34" charset="0"/>
                <a:cs typeface="Times New Roman" panose="02020603050405020304" pitchFamily="18" charset="0"/>
              </a:rPr>
              <a:t>significant outliers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xmlns="" id="{7CE3E585-660B-4FA2-B17B-B1A3C25BD06B}"/>
              </a:ext>
            </a:extLst>
          </p:cNvPr>
          <p:cNvCxnSpPr>
            <a:stCxn id="25" idx="1"/>
          </p:cNvCxnSpPr>
          <p:nvPr/>
        </p:nvCxnSpPr>
        <p:spPr>
          <a:xfrm flipH="1">
            <a:off x="2876551" y="5587047"/>
            <a:ext cx="2043904" cy="1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 Box 25">
            <a:extLst>
              <a:ext uri="{FF2B5EF4-FFF2-40B4-BE49-F238E27FC236}">
                <a16:creationId xmlns:a16="http://schemas.microsoft.com/office/drawing/2014/main" xmlns="" id="{B1F33989-641E-4991-9180-ABF77317A492}"/>
              </a:ext>
            </a:extLst>
          </p:cNvPr>
          <p:cNvSpPr txBox="1"/>
          <p:nvPr/>
        </p:nvSpPr>
        <p:spPr>
          <a:xfrm>
            <a:off x="4920454" y="4306568"/>
            <a:ext cx="1281351"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latin typeface="Calibri" panose="020F0502020204030204" pitchFamily="34" charset="0"/>
                <a:ea typeface="Calibri" panose="020F0502020204030204" pitchFamily="34" charset="0"/>
                <a:cs typeface="Times New Roman" panose="02020603050405020304" pitchFamily="18" charset="0"/>
              </a:rPr>
              <a:t>95 and 99% CI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xmlns="" id="{7CE3E585-660B-4FA2-B17B-B1A3C25BD06B}"/>
              </a:ext>
            </a:extLst>
          </p:cNvPr>
          <p:cNvCxnSpPr/>
          <p:nvPr/>
        </p:nvCxnSpPr>
        <p:spPr>
          <a:xfrm flipH="1">
            <a:off x="3829050" y="4425630"/>
            <a:ext cx="1091404" cy="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5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fade">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xEl>
                                              <p:pRg st="1" end="1"/>
                                            </p:txEl>
                                          </p:spTgt>
                                        </p:tgtEl>
                                        <p:attrNameLst>
                                          <p:attrName>style.visibility</p:attrName>
                                        </p:attrNameLst>
                                      </p:cBhvr>
                                      <p:to>
                                        <p:strVal val="visible"/>
                                      </p:to>
                                    </p:set>
                                    <p:animEffect transition="in" filter="fade">
                                      <p:cBhvr>
                                        <p:cTn id="44" dur="500"/>
                                        <p:tgtEl>
                                          <p:spTgt spid="2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xEl>
                                              <p:pRg st="2" end="2"/>
                                            </p:txEl>
                                          </p:spTgt>
                                        </p:tgtEl>
                                        <p:attrNameLst>
                                          <p:attrName>style.visibility</p:attrName>
                                        </p:attrNameLst>
                                      </p:cBhvr>
                                      <p:to>
                                        <p:strVal val="visible"/>
                                      </p:to>
                                    </p:set>
                                    <p:animEffect transition="in" filter="fade">
                                      <p:cBhvr>
                                        <p:cTn id="49"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3" grpId="0"/>
      <p:bldP spid="17" grpId="0"/>
      <p:bldP spid="25"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remember</a:t>
            </a:r>
          </a:p>
        </p:txBody>
      </p:sp>
      <p:sp>
        <p:nvSpPr>
          <p:cNvPr id="3" name="Content Placeholder 2"/>
          <p:cNvSpPr>
            <a:spLocks noGrp="1"/>
          </p:cNvSpPr>
          <p:nvPr>
            <p:ph idx="1"/>
          </p:nvPr>
        </p:nvSpPr>
        <p:spPr>
          <a:solidFill>
            <a:srgbClr val="C00000"/>
          </a:solidFill>
        </p:spPr>
        <p:txBody>
          <a:bodyPr>
            <a:normAutofit fontScale="85000" lnSpcReduction="20000"/>
          </a:bodyPr>
          <a:lstStyle/>
          <a:p>
            <a:pPr lvl="0"/>
            <a:r>
              <a:rPr lang="en-GB" dirty="0">
                <a:solidFill>
                  <a:schemeClr val="bg1"/>
                </a:solidFill>
              </a:rPr>
              <a:t>Historical analyses, because they use available and imperfect data, require critical consideration of </a:t>
            </a:r>
            <a:r>
              <a:rPr lang="en-GB" dirty="0" err="1">
                <a:solidFill>
                  <a:schemeClr val="bg1"/>
                </a:solidFill>
              </a:rPr>
              <a:t>i</a:t>
            </a:r>
            <a:r>
              <a:rPr lang="en-GB" dirty="0">
                <a:solidFill>
                  <a:schemeClr val="bg1"/>
                </a:solidFill>
              </a:rPr>
              <a:t>) diachronic representativeness of corpora, ii) alternative interpretations of linguistic development and iii) fluctuation of the meaning of linguistic forms.</a:t>
            </a:r>
          </a:p>
          <a:p>
            <a:pPr lvl="0"/>
            <a:r>
              <a:rPr lang="en-GB" dirty="0">
                <a:solidFill>
                  <a:schemeClr val="bg1"/>
                </a:solidFill>
              </a:rPr>
              <a:t>Visualization options include line graphs, boxplots and error bars, sparklines and candlestick plots.</a:t>
            </a:r>
          </a:p>
          <a:p>
            <a:pPr lvl="0"/>
            <a:r>
              <a:rPr lang="en-GB" dirty="0">
                <a:solidFill>
                  <a:schemeClr val="bg1"/>
                </a:solidFill>
              </a:rPr>
              <a:t>The bootstrapping test is used to compare two corpora (representing different points in time); it makes use of a technique of multiple resampling of corpus data.</a:t>
            </a:r>
          </a:p>
          <a:p>
            <a:pPr lvl="0"/>
            <a:r>
              <a:rPr lang="en-GB" dirty="0">
                <a:solidFill>
                  <a:schemeClr val="bg1"/>
                </a:solidFill>
              </a:rPr>
              <a:t>Peaks and troughs is a technique which fits a non-linear regression to historical data, producing a graph which highlights significant outliers in the process of historical development of language and discourse.</a:t>
            </a:r>
          </a:p>
          <a:p>
            <a:pPr lvl="0"/>
            <a:r>
              <a:rPr lang="en-GB" dirty="0">
                <a:solidFill>
                  <a:schemeClr val="bg1"/>
                </a:solidFill>
              </a:rPr>
              <a:t>UFA (Usage Fluctuation Analysis) is a complex procedure combining automatic collocation comparison in a given historical period and the peaks and troughs technique. </a:t>
            </a:r>
          </a:p>
          <a:p>
            <a:pPr marL="0" indent="0">
              <a:buNone/>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15</a:t>
            </a:fld>
            <a:endParaRPr lang="en-GB"/>
          </a:p>
        </p:txBody>
      </p:sp>
    </p:spTree>
    <p:extLst>
      <p:ext uri="{BB962C8B-B14F-4D97-AF65-F5344CB8AC3E}">
        <p14:creationId xmlns:p14="http://schemas.microsoft.com/office/powerpoint/2010/main" val="419421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s://attachment.outlook.office.net/owa/v.brezina@lancaster.ac.uk/service.svc/s/GetFileAttachment?id=AAMkADA1ZTNjYWFkLWU5MzgtNDk3Ny1iZGU5LTk4Yzc0MzEyMjU1NgBGAAAAAADEC4pLVBl0R55aLia2uZrdBwCjv%2BtPQNxiRIUmC634UNTPAAAApfVRAAAI%2BAXVtTrqRLJxqJ899O4MAABfIvyHAAABEgAQAI%2F2hHFq0edIrtRCRveE%2BvE%3D&amp;X-OWA-CANARY=77WXY_dxOU-_9iGyJyiuqHAdJkLx29UYQIKAEz8j3AEohX8QNyV7zUAxJDij5SMBn1leuesIQ3Y.&amp;token=eyJhbGciOiJSUzI1NiIsImtpZCI6IjA2MDBGOUY2NzQ2MjA3MzdFNzM0MDRFMjg3QzQ1QTgxOENCN0NFQjgiLCJ4NXQiOiJCZ0Q1OW5SaUJ6Zm5OQVRpaDhSYWdZeTN6cmciLCJ0eXAiOiJKV1QifQ.eyJ2ZXIiOiJFeGNoYW5nZS5DYWxsYmFjay5WMSIsImFwcGN0eHNlbmRlciI6Ik93YURvd25sb2FkQDljOWJjZDExLTk3N2EtNGU5Yy1hOWEwLWJjNzM0MDkwMTY0YSIsImFwcGN0eCI6IntcIm1zZXhjaHByb3RcIjpcIm93YVwiLFwicHJpbWFyeXNpZFwiOlwiUy0xLTUtMjEtMTc4NTczNjI5NS0zMjY3MjAzNDI2LTMxMjEzODg2ODctOTgzMTE1MlwiLFwicHVpZFwiOlwiMTE1Mzk3NzAyNTI3ODc4MTg1M1wiLFwib2lkXCI6XCI1YTlkMzI0Ny04NjZlLTQ1MzUtOTZhMi0yNDg0ZGU3ZmQwOWFcIixcInNjb3BlXCI6XCJPd2FEb3dubG9hZFwifSIsIm5iZiI6MTUzMDA3ODM1OCwiZXhwIjoxNTMwMDc4OTU4LCJpc3MiOiIwMDAwMDAwMi0wMDAwLTBmZjEtY2UwMC0wMDAwMDAwMDAwMDBAOWM5YmNkMTEtOTc3YS00ZTljLWE5YTAtYmM3MzQwOTAxNjRhIiwiYXVkIjoiMDAwMDAwMDItMDAwMC0wZmYxLWNlMDAtMDAwMDAwMDAwMDAwL2F0dGFjaG1lbnQub3V0bG9vay5vZmZpY2UubmV0QDljOWJjZDExLTk3N2EtNGU5Yy1hOWEwLWJjNzM0MDkwMTY0YSJ9.DRgJzX2UbuCBVCcr0AIv4_OHuUdMbJ3Lse5RGneoUTdwBpJbQHptW1M2huIUl4Va_8XWztWjPG2dXLbbLohJ1BN8awVdGvhcvY6bdkwRSvP3097qSfyYug66HUNgJdkuwgVHRTY6wqIs9rsBbPeLqHgJNIIfEYnTRbs0xSog9HAe9p0GYk3C2MmOTOU8QjhIO4nB8AZLqKAPWYhWZfNesmFIKGaqhXTTPxyyXIrLSG8fLQsvjDXvVhayBkd7BmaZCI1L3-xc4ha-mKEGaNwXELLgjCgpxoePVvNS4PdL_j3ushHZ_gPD_1rkCHGVi8eswZiaUaNTOjXIliSkmUmINg&amp;owa=outlook.office.com&amp;isImagePreview=True">
            <a:extLst>
              <a:ext uri="{FF2B5EF4-FFF2-40B4-BE49-F238E27FC236}">
                <a16:creationId xmlns:a16="http://schemas.microsoft.com/office/drawing/2014/main" xmlns="" id="{49E6F478-62B3-45B8-AB4D-BB69C613D0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950" y="0"/>
            <a:ext cx="9182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ttachment.outlook.office.net/owa/v.brezina@lancaster.ac.uk/service.svc/s/GetFileAttachment?id=AAMkADA1ZTNjYWFkLWU5MzgtNDk3Ny1iZGU5LTk4Yzc0MzEyMjU1NgBGAAAAAADEC4pLVBl0R55aLia2uZrdBwCjv%2BtPQNxiRIUmC634UNTPAAAApfVRAAAI%2BAXVtTrqRLJxqJ899O4MAABfIvyHAAABEgAQAIpYFVqwVvNMsvqWTtLGlZE%3D&amp;X-OWA-CANARY=77WXY_dxOU-_9iGyJyiuqHAdJkLx29UYQIKAEz8j3AEohX8QNyV7zUAxJDij5SMBn1leuesIQ3Y.&amp;token=eyJhbGciOiJSUzI1NiIsImtpZCI6IjA2MDBGOUY2NzQ2MjA3MzdFNzM0MDRFMjg3QzQ1QTgxOENCN0NFQjgiLCJ4NXQiOiJCZ0Q1OW5SaUJ6Zm5OQVRpaDhSYWdZeTN6cmciLCJ0eXAiOiJKV1QifQ.eyJ2ZXIiOiJFeGNoYW5nZS5DYWxsYmFjay5WMSIsImFwcGN0eHNlbmRlciI6Ik93YURvd25sb2FkQDljOWJjZDExLTk3N2EtNGU5Yy1hOWEwLWJjNzM0MDkwMTY0YSIsImFwcGN0eCI6IntcIm1zZXhjaHByb3RcIjpcIm93YVwiLFwicHJpbWFyeXNpZFwiOlwiUy0xLTUtMjEtMTc4NTczNjI5NS0zMjY3MjAzNDI2LTMxMjEzODg2ODctOTgzMTE1MlwiLFwicHVpZFwiOlwiMTE1Mzk3NzAyNTI3ODc4MTg1M1wiLFwib2lkXCI6XCI1YTlkMzI0Ny04NjZlLTQ1MzUtOTZhMi0yNDg0ZGU3ZmQwOWFcIixcInNjb3BlXCI6XCJPd2FEb3dubG9hZFwifSIsIm5iZiI6MTUzMDA3ODM1OCwiZXhwIjoxNTMwMDc4OTU4LCJpc3MiOiIwMDAwMDAwMi0wMDAwLTBmZjEtY2UwMC0wMDAwMDAwMDAwMDBAOWM5YmNkMTEtOTc3YS00ZTljLWE5YTAtYmM3MzQwOTAxNjRhIiwiYXVkIjoiMDAwMDAwMDItMDAwMC0wZmYxLWNlMDAtMDAwMDAwMDAwMDAwL2F0dGFjaG1lbnQub3V0bG9vay5vZmZpY2UubmV0QDljOWJjZDExLTk3N2EtNGU5Yy1hOWEwLWJjNzM0MDkwMTY0YSJ9.DRgJzX2UbuCBVCcr0AIv4_OHuUdMbJ3Lse5RGneoUTdwBpJbQHptW1M2huIUl4Va_8XWztWjPG2dXLbbLohJ1BN8awVdGvhcvY6bdkwRSvP3097qSfyYug66HUNgJdkuwgVHRTY6wqIs9rsBbPeLqHgJNIIfEYnTRbs0xSog9HAe9p0GYk3C2MmOTOU8QjhIO4nB8AZLqKAPWYhWZfNesmFIKGaqhXTTPxyyXIrLSG8fLQsvjDXvVhayBkd7BmaZCI1L3-xc4ha-mKEGaNwXELLgjCgpxoePVvNS4PdL_j3ushHZ_gPD_1rkCHGVi8eswZiaUaNTOjXIliSkmUmINg&amp;owa=outlook.office.com&amp;isImagePreview=True">
            <a:extLst>
              <a:ext uri="{FF2B5EF4-FFF2-40B4-BE49-F238E27FC236}">
                <a16:creationId xmlns:a16="http://schemas.microsoft.com/office/drawing/2014/main" xmlns="" id="{ACE8D24D-AECA-407E-B987-08168F7048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0"/>
            <a:ext cx="9182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ttachment.outlook.office.net/owa/v.brezina@lancaster.ac.uk/service.svc/s/GetFileAttachment?id=AAMkADA1ZTNjYWFkLWU5MzgtNDk3Ny1iZGU5LTk4Yzc0MzEyMjU1NgBGAAAAAADEC4pLVBl0R55aLia2uZrdBwCjv%2BtPQNxiRIUmC634UNTPAAAApfVRAAAI%2BAXVtTrqRLJxqJ899O4MAABfIvyHAAABEgAQAEkqki7Zwn5LrlFNIOsPSqk%3D&amp;X-OWA-CANARY=77WXY_dxOU-_9iGyJyiuqHAdJkLx29UYQIKAEz8j3AEohX8QNyV7zUAxJDij5SMBn1leuesIQ3Y.&amp;token=eyJhbGciOiJSUzI1NiIsImtpZCI6IjA2MDBGOUY2NzQ2MjA3MzdFNzM0MDRFMjg3QzQ1QTgxOENCN0NFQjgiLCJ4NXQiOiJCZ0Q1OW5SaUJ6Zm5OQVRpaDhSYWdZeTN6cmciLCJ0eXAiOiJKV1QifQ.eyJ2ZXIiOiJFeGNoYW5nZS5DYWxsYmFjay5WMSIsImFwcGN0eHNlbmRlciI6Ik93YURvd25sb2FkQDljOWJjZDExLTk3N2EtNGU5Yy1hOWEwLWJjNzM0MDkwMTY0YSIsImFwcGN0eCI6IntcIm1zZXhjaHByb3RcIjpcIm93YVwiLFwicHJpbWFyeXNpZFwiOlwiUy0xLTUtMjEtMTc4NTczNjI5NS0zMjY3MjAzNDI2LTMxMjEzODg2ODctOTgzMTE1MlwiLFwicHVpZFwiOlwiMTE1Mzk3NzAyNTI3ODc4MTg1M1wiLFwib2lkXCI6XCI1YTlkMzI0Ny04NjZlLTQ1MzUtOTZhMi0yNDg0ZGU3ZmQwOWFcIixcInNjb3BlXCI6XCJPd2FEb3dubG9hZFwifSIsIm5iZiI6MTUzMDA3ODM1OCwiZXhwIjoxNTMwMDc4OTU4LCJpc3MiOiIwMDAwMDAwMi0wMDAwLTBmZjEtY2UwMC0wMDAwMDAwMDAwMDBAOWM5YmNkMTEtOTc3YS00ZTljLWE5YTAtYmM3MzQwOTAxNjRhIiwiYXVkIjoiMDAwMDAwMDItMDAwMC0wZmYxLWNlMDAtMDAwMDAwMDAwMDAwL2F0dGFjaG1lbnQub3V0bG9vay5vZmZpY2UubmV0QDljOWJjZDExLTk3N2EtNGU5Yy1hOWEwLWJjNzM0MDkwMTY0YSJ9.DRgJzX2UbuCBVCcr0AIv4_OHuUdMbJ3Lse5RGneoUTdwBpJbQHptW1M2huIUl4Va_8XWztWjPG2dXLbbLohJ1BN8awVdGvhcvY6bdkwRSvP3097qSfyYug66HUNgJdkuwgVHRTY6wqIs9rsBbPeLqHgJNIIfEYnTRbs0xSog9HAe9p0GYk3C2MmOTOU8QjhIO4nB8AZLqKAPWYhWZfNesmFIKGaqhXTTPxyyXIrLSG8fLQsvjDXvVhayBkd7BmaZCI1L3-xc4ha-mKEGaNwXELLgjCgpxoePVvNS4PdL_j3ushHZ_gPD_1rkCHGVi8eswZiaUaNTOjXIliSkmUmINg&amp;owa=outlook.office.com&amp;isImagePreview=True">
            <a:extLst>
              <a:ext uri="{FF2B5EF4-FFF2-40B4-BE49-F238E27FC236}">
                <a16:creationId xmlns:a16="http://schemas.microsoft.com/office/drawing/2014/main" xmlns="" id="{5838BF35-E0D2-47DA-AD88-D2DC5EEA42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950" y="0"/>
            <a:ext cx="9182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Think about and discuss</a:t>
            </a:r>
          </a:p>
        </p:txBody>
      </p:sp>
      <p:sp>
        <p:nvSpPr>
          <p:cNvPr id="3" name="Content Placeholder 2"/>
          <p:cNvSpPr>
            <a:spLocks noGrp="1"/>
          </p:cNvSpPr>
          <p:nvPr>
            <p:ph idx="1"/>
          </p:nvPr>
        </p:nvSpPr>
        <p:spPr/>
        <p:txBody>
          <a:bodyPr/>
          <a:lstStyle/>
          <a:p>
            <a:pPr marL="457200" indent="-457200">
              <a:spcBef>
                <a:spcPts val="1800"/>
              </a:spcBef>
              <a:buFont typeface="+mj-lt"/>
              <a:buAutoNum type="arabicPeriod"/>
            </a:pPr>
            <a:r>
              <a:rPr lang="en-GB" dirty="0"/>
              <a:t>Which colour terms are most popular</a:t>
            </a:r>
            <a:r>
              <a:rPr lang="en-NZ" dirty="0"/>
              <a:t>?</a:t>
            </a:r>
          </a:p>
          <a:p>
            <a:pPr marL="457200" indent="-457200">
              <a:spcBef>
                <a:spcPts val="1800"/>
              </a:spcBef>
              <a:buFont typeface="+mj-lt"/>
              <a:buAutoNum type="arabicPeriod"/>
            </a:pPr>
            <a:r>
              <a:rPr lang="en-NZ" dirty="0"/>
              <a:t>Does this change over time?</a:t>
            </a:r>
          </a:p>
          <a:p>
            <a:pPr marL="457200" indent="-457200">
              <a:spcBef>
                <a:spcPts val="1800"/>
              </a:spcBef>
              <a:buFont typeface="+mj-lt"/>
              <a:buAutoNum type="arabicPeriod"/>
            </a:pPr>
            <a:r>
              <a:rPr lang="en-NZ" dirty="0"/>
              <a:t>How would you investigate this?</a:t>
            </a:r>
          </a:p>
          <a:p>
            <a:pPr marL="0" indent="0">
              <a:buNone/>
            </a:pPr>
            <a:endParaRPr lang="en-NZ"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3</a:t>
            </a:fld>
            <a:endParaRPr lang="en-GB"/>
          </a:p>
        </p:txBody>
      </p:sp>
    </p:spTree>
    <p:extLst>
      <p:ext uri="{BB962C8B-B14F-4D97-AF65-F5344CB8AC3E}">
        <p14:creationId xmlns:p14="http://schemas.microsoft.com/office/powerpoint/2010/main" val="228562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t/>
            </a:r>
            <a:br>
              <a:rPr lang="en-GB" dirty="0"/>
            </a:br>
            <a:endParaRPr lang="en-GB" dirty="0"/>
          </a:p>
        </p:txBody>
      </p:sp>
      <p:sp>
        <p:nvSpPr>
          <p:cNvPr id="3" name="Content Placeholder 2"/>
          <p:cNvSpPr>
            <a:spLocks noGrp="1"/>
          </p:cNvSpPr>
          <p:nvPr>
            <p:ph idx="1"/>
          </p:nvPr>
        </p:nvSpPr>
        <p:spPr>
          <a:xfrm>
            <a:off x="838200" y="2828543"/>
            <a:ext cx="10515600" cy="3348419"/>
          </a:xfrm>
        </p:spPr>
        <p:txBody>
          <a:bodyPr>
            <a:normAutofit/>
          </a:bodyPr>
          <a:lstStyle/>
          <a:p>
            <a:pPr marL="0" indent="0" algn="ctr">
              <a:buNone/>
            </a:pPr>
            <a:r>
              <a:rPr lang="en-GB" sz="8800" dirty="0">
                <a:solidFill>
                  <a:srgbClr val="C00000"/>
                </a:solidFill>
              </a:rPr>
              <a:t>Where to start?</a:t>
            </a:r>
          </a:p>
        </p:txBody>
      </p:sp>
      <p:sp>
        <p:nvSpPr>
          <p:cNvPr id="4" name="Footer Placeholder 3"/>
          <p:cNvSpPr>
            <a:spLocks noGrp="1"/>
          </p:cNvSpPr>
          <p:nvPr>
            <p:ph type="ftr" sz="quarter" idx="11"/>
          </p:nvPr>
        </p:nvSpPr>
        <p:spPr/>
        <p:txBody>
          <a:body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4</a:t>
            </a:fld>
            <a:endParaRPr lang="en-GB"/>
          </a:p>
        </p:txBody>
      </p:sp>
    </p:spTree>
    <p:extLst>
      <p:ext uri="{BB962C8B-B14F-4D97-AF65-F5344CB8AC3E}">
        <p14:creationId xmlns:p14="http://schemas.microsoft.com/office/powerpoint/2010/main" val="5579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Visualising language change</a:t>
            </a:r>
          </a:p>
        </p:txBody>
      </p:sp>
      <p:sp>
        <p:nvSpPr>
          <p:cNvPr id="3" name="Content Placeholder 2"/>
          <p:cNvSpPr>
            <a:spLocks noGrp="1"/>
          </p:cNvSpPr>
          <p:nvPr>
            <p:ph idx="1"/>
          </p:nvPr>
        </p:nvSpPr>
        <p:spPr/>
        <p:txBody>
          <a:bodyPr>
            <a:normAutofit/>
          </a:bodyPr>
          <a:lstStyle/>
          <a:p>
            <a:pPr marL="0" indent="0">
              <a:buNone/>
            </a:pPr>
            <a:r>
              <a:rPr lang="en-GB" dirty="0"/>
              <a:t>						Candle stick plot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Line graph</a:t>
            </a:r>
          </a:p>
          <a:p>
            <a:pPr marL="0" indent="0">
              <a:buNone/>
            </a:pPr>
            <a:endParaRPr lang="en-GB" dirty="0"/>
          </a:p>
          <a:p>
            <a:pPr marL="0" indent="0">
              <a:buNone/>
            </a:pPr>
            <a:endParaRPr lang="en-GB" dirty="0"/>
          </a:p>
          <a:p>
            <a:pPr algn="r"/>
            <a:endParaRPr lang="en-GB" dirty="0"/>
          </a:p>
          <a:p>
            <a:pPr algn="r"/>
            <a:endParaRPr lang="en-GB" dirty="0"/>
          </a:p>
          <a:p>
            <a:pPr algn="r"/>
            <a:endParaRPr lang="en-GB" dirty="0"/>
          </a:p>
          <a:p>
            <a:pPr algn="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5</a:t>
            </a:fld>
            <a:endParaRPr lang="en-GB"/>
          </a:p>
        </p:txBody>
      </p:sp>
      <p:pic>
        <p:nvPicPr>
          <p:cNvPr id="13" name="Picture 12">
            <a:extLst>
              <a:ext uri="{FF2B5EF4-FFF2-40B4-BE49-F238E27FC236}">
                <a16:creationId xmlns:a16="http://schemas.microsoft.com/office/drawing/2014/main" xmlns="" id="{BACF30AD-64D2-4DAB-AAFC-8AF5EB1287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8679" y="1690688"/>
            <a:ext cx="5389245" cy="3224212"/>
          </a:xfrm>
          <a:prstGeom prst="rect">
            <a:avLst/>
          </a:prstGeom>
          <a:noFill/>
        </p:spPr>
      </p:pic>
      <p:graphicFrame>
        <p:nvGraphicFramePr>
          <p:cNvPr id="14" name="Chart 13">
            <a:extLst>
              <a:ext uri="{FF2B5EF4-FFF2-40B4-BE49-F238E27FC236}">
                <a16:creationId xmlns:a16="http://schemas.microsoft.com/office/drawing/2014/main" xmlns="" id="{26D1AE76-91E9-465A-A10D-0135CF8658FF}"/>
              </a:ext>
            </a:extLst>
          </p:cNvPr>
          <p:cNvGraphicFramePr/>
          <p:nvPr>
            <p:extLst>
              <p:ext uri="{D42A27DB-BD31-4B8C-83A1-F6EECF244321}">
                <p14:modId xmlns:p14="http://schemas.microsoft.com/office/powerpoint/2010/main" val="1454427854"/>
              </p:ext>
            </p:extLst>
          </p:nvPr>
        </p:nvGraphicFramePr>
        <p:xfrm>
          <a:off x="6429374" y="2433638"/>
          <a:ext cx="4893947" cy="322421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14">
            <a:extLst>
              <a:ext uri="{FF2B5EF4-FFF2-40B4-BE49-F238E27FC236}">
                <a16:creationId xmlns:a16="http://schemas.microsoft.com/office/drawing/2014/main" xmlns="" id="{3FBCCF4A-97E1-4B2F-9827-7FFC184F3A0E}"/>
              </a:ext>
            </a:extLst>
          </p:cNvPr>
          <p:cNvSpPr txBox="1"/>
          <p:nvPr/>
        </p:nvSpPr>
        <p:spPr>
          <a:xfrm>
            <a:off x="6968678" y="2446132"/>
            <a:ext cx="1176020"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maximum value</a:t>
            </a:r>
          </a:p>
        </p:txBody>
      </p:sp>
      <p:cxnSp>
        <p:nvCxnSpPr>
          <p:cNvPr id="17" name="Straight Arrow Connector 16">
            <a:extLst>
              <a:ext uri="{FF2B5EF4-FFF2-40B4-BE49-F238E27FC236}">
                <a16:creationId xmlns:a16="http://schemas.microsoft.com/office/drawing/2014/main" xmlns="" id="{D141090B-2A75-4847-80DA-DD809C747F8B}"/>
              </a:ext>
            </a:extLst>
          </p:cNvPr>
          <p:cNvCxnSpPr/>
          <p:nvPr/>
        </p:nvCxnSpPr>
        <p:spPr>
          <a:xfrm flipH="1">
            <a:off x="8431847" y="5088573"/>
            <a:ext cx="285750"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 Box 18">
            <a:extLst>
              <a:ext uri="{FF2B5EF4-FFF2-40B4-BE49-F238E27FC236}">
                <a16:creationId xmlns:a16="http://schemas.microsoft.com/office/drawing/2014/main" xmlns="" id="{A59C6A4B-F47B-4775-B179-2E94F2CB0E16}"/>
              </a:ext>
            </a:extLst>
          </p:cNvPr>
          <p:cNvSpPr txBox="1"/>
          <p:nvPr/>
        </p:nvSpPr>
        <p:spPr>
          <a:xfrm>
            <a:off x="8730297" y="4950143"/>
            <a:ext cx="1176020"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last value</a:t>
            </a:r>
          </a:p>
        </p:txBody>
      </p:sp>
      <p:sp>
        <p:nvSpPr>
          <p:cNvPr id="19" name="Text Box 20">
            <a:extLst>
              <a:ext uri="{FF2B5EF4-FFF2-40B4-BE49-F238E27FC236}">
                <a16:creationId xmlns:a16="http://schemas.microsoft.com/office/drawing/2014/main" xmlns="" id="{AE499929-86CF-4BB6-9707-893EB978EFDB}"/>
              </a:ext>
            </a:extLst>
          </p:cNvPr>
          <p:cNvSpPr txBox="1"/>
          <p:nvPr/>
        </p:nvSpPr>
        <p:spPr>
          <a:xfrm>
            <a:off x="7079615" y="5150168"/>
            <a:ext cx="885825"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first value</a:t>
            </a:r>
          </a:p>
        </p:txBody>
      </p:sp>
      <p:cxnSp>
        <p:nvCxnSpPr>
          <p:cNvPr id="20" name="Straight Arrow Connector 19">
            <a:extLst>
              <a:ext uri="{FF2B5EF4-FFF2-40B4-BE49-F238E27FC236}">
                <a16:creationId xmlns:a16="http://schemas.microsoft.com/office/drawing/2014/main" xmlns="" id="{7CE3E585-660B-4FA2-B17B-B1A3C25BD06B}"/>
              </a:ext>
            </a:extLst>
          </p:cNvPr>
          <p:cNvCxnSpPr/>
          <p:nvPr/>
        </p:nvCxnSpPr>
        <p:spPr>
          <a:xfrm flipH="1">
            <a:off x="9271952" y="4239578"/>
            <a:ext cx="285750"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 Box 25">
            <a:extLst>
              <a:ext uri="{FF2B5EF4-FFF2-40B4-BE49-F238E27FC236}">
                <a16:creationId xmlns:a16="http://schemas.microsoft.com/office/drawing/2014/main" xmlns="" id="{B1F33989-641E-4991-9180-ABF77317A492}"/>
              </a:ext>
            </a:extLst>
          </p:cNvPr>
          <p:cNvSpPr txBox="1"/>
          <p:nvPr/>
        </p:nvSpPr>
        <p:spPr>
          <a:xfrm>
            <a:off x="9511982" y="4084003"/>
            <a:ext cx="885825"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first value</a:t>
            </a:r>
          </a:p>
        </p:txBody>
      </p:sp>
      <p:cxnSp>
        <p:nvCxnSpPr>
          <p:cNvPr id="23" name="Straight Arrow Connector 22">
            <a:extLst>
              <a:ext uri="{FF2B5EF4-FFF2-40B4-BE49-F238E27FC236}">
                <a16:creationId xmlns:a16="http://schemas.microsoft.com/office/drawing/2014/main" xmlns="" id="{D11AA47D-2267-4CA7-BFEA-B5775D06A390}"/>
              </a:ext>
            </a:extLst>
          </p:cNvPr>
          <p:cNvCxnSpPr/>
          <p:nvPr/>
        </p:nvCxnSpPr>
        <p:spPr>
          <a:xfrm>
            <a:off x="8574722" y="4351179"/>
            <a:ext cx="285750"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 Box 26">
            <a:extLst>
              <a:ext uri="{FF2B5EF4-FFF2-40B4-BE49-F238E27FC236}">
                <a16:creationId xmlns:a16="http://schemas.microsoft.com/office/drawing/2014/main" xmlns="" id="{A82B9D19-1A6A-440E-9B58-FB2444BC4C5D}"/>
              </a:ext>
            </a:extLst>
          </p:cNvPr>
          <p:cNvSpPr txBox="1"/>
          <p:nvPr/>
        </p:nvSpPr>
        <p:spPr>
          <a:xfrm>
            <a:off x="7900352" y="4213067"/>
            <a:ext cx="829945" cy="2179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last value</a:t>
            </a:r>
          </a:p>
        </p:txBody>
      </p:sp>
      <p:cxnSp>
        <p:nvCxnSpPr>
          <p:cNvPr id="25" name="Straight Arrow Connector 24">
            <a:extLst>
              <a:ext uri="{FF2B5EF4-FFF2-40B4-BE49-F238E27FC236}">
                <a16:creationId xmlns:a16="http://schemas.microsoft.com/office/drawing/2014/main" xmlns="" id="{E11A2CEC-4F5E-490C-9D04-4760DF92D7AC}"/>
              </a:ext>
            </a:extLst>
          </p:cNvPr>
          <p:cNvCxnSpPr/>
          <p:nvPr/>
        </p:nvCxnSpPr>
        <p:spPr>
          <a:xfrm>
            <a:off x="7765097" y="5294154"/>
            <a:ext cx="285750" cy="4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 Box 14">
            <a:extLst>
              <a:ext uri="{FF2B5EF4-FFF2-40B4-BE49-F238E27FC236}">
                <a16:creationId xmlns:a16="http://schemas.microsoft.com/office/drawing/2014/main" xmlns="" id="{3FBCCF4A-97E1-4B2F-9827-7FFC184F3A0E}"/>
              </a:ext>
            </a:extLst>
          </p:cNvPr>
          <p:cNvSpPr txBox="1"/>
          <p:nvPr/>
        </p:nvSpPr>
        <p:spPr>
          <a:xfrm>
            <a:off x="6934517" y="3734851"/>
            <a:ext cx="1176020" cy="238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latin typeface="Calibri" panose="020F0502020204030204" pitchFamily="34" charset="0"/>
                <a:ea typeface="Calibri" panose="020F0502020204030204" pitchFamily="34" charset="0"/>
                <a:cs typeface="Times New Roman" panose="02020603050405020304" pitchFamily="18" charset="0"/>
              </a:rPr>
              <a:t>minimum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value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P spid="2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time</a:t>
            </a:r>
          </a:p>
        </p:txBody>
      </p:sp>
      <p:sp>
        <p:nvSpPr>
          <p:cNvPr id="3" name="Content Placeholder 2"/>
          <p:cNvSpPr>
            <a:spLocks noGrp="1"/>
          </p:cNvSpPr>
          <p:nvPr>
            <p:ph idx="1"/>
          </p:nvPr>
        </p:nvSpPr>
        <p:spPr/>
        <p:txBody>
          <a:bodyPr/>
          <a:lstStyle/>
          <a:p>
            <a:r>
              <a:rPr lang="en-GB" dirty="0"/>
              <a:t>Time – a continuous (scale) variable; this means that we can measure time on a continuum of centuries, decades, years, months, weeks, days, hours, minutes, seconds, milliseconds etc.</a:t>
            </a:r>
          </a:p>
          <a:p>
            <a:r>
              <a:rPr lang="en-GB" dirty="0"/>
              <a:t>Studies involving time as a variable – diachronic/longitudinal studies.</a:t>
            </a:r>
          </a:p>
          <a:p>
            <a:r>
              <a:rPr lang="en-GB" dirty="0"/>
              <a:t>Change over time vs. stability over time.</a:t>
            </a:r>
          </a:p>
          <a:p>
            <a:r>
              <a:rPr lang="en-GB" dirty="0"/>
              <a:t>Diachronic corpora: diachronic representativeness.</a:t>
            </a:r>
          </a:p>
          <a:p>
            <a:r>
              <a:rPr lang="en-GB" dirty="0"/>
              <a:t>Diachronic polysemy, e.g. pre-2000s: </a:t>
            </a:r>
            <a:r>
              <a:rPr lang="en-GB" i="1" dirty="0"/>
              <a:t>web, tweet, cloud</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6</a:t>
            </a:fld>
            <a:endParaRPr lang="en-GB"/>
          </a:p>
        </p:txBody>
      </p:sp>
    </p:spTree>
    <p:extLst>
      <p:ext uri="{BB962C8B-B14F-4D97-AF65-F5344CB8AC3E}">
        <p14:creationId xmlns:p14="http://schemas.microsoft.com/office/powerpoint/2010/main" val="424467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Measuring time(cont.)</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7</a:t>
            </a:fld>
            <a:endParaRPr lang="en-GB"/>
          </a:p>
        </p:txBody>
      </p:sp>
      <p:pic>
        <p:nvPicPr>
          <p:cNvPr id="7" name="Picture 6">
            <a:extLst>
              <a:ext uri="{FF2B5EF4-FFF2-40B4-BE49-F238E27FC236}">
                <a16:creationId xmlns:a16="http://schemas.microsoft.com/office/drawing/2014/main" xmlns="" id="{679B7D59-1BF9-4DF2-87C0-C5FC116D488C}"/>
              </a:ext>
            </a:extLst>
          </p:cNvPr>
          <p:cNvPicPr/>
          <p:nvPr/>
        </p:nvPicPr>
        <p:blipFill>
          <a:blip r:embed="rId2"/>
          <a:stretch>
            <a:fillRect/>
          </a:stretch>
        </p:blipFill>
        <p:spPr>
          <a:xfrm>
            <a:off x="942975" y="1670050"/>
            <a:ext cx="8677275" cy="4376736"/>
          </a:xfrm>
          <a:prstGeom prst="rect">
            <a:avLst/>
          </a:prstGeom>
        </p:spPr>
      </p:pic>
    </p:spTree>
    <p:extLst>
      <p:ext uri="{BB962C8B-B14F-4D97-AF65-F5344CB8AC3E}">
        <p14:creationId xmlns:p14="http://schemas.microsoft.com/office/powerpoint/2010/main" val="1969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Percentage change and bootstrap test</a:t>
            </a:r>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637796301"/>
              </p:ext>
            </p:extLst>
          </p:nvPr>
        </p:nvGraphicFramePr>
        <p:xfrm>
          <a:off x="890645" y="1721921"/>
          <a:ext cx="10165278" cy="2316734"/>
        </p:xfrm>
        <a:graphic>
          <a:graphicData uri="http://schemas.openxmlformats.org/drawingml/2006/table">
            <a:tbl>
              <a:tblPr firstRow="1" bandRow="1">
                <a:tableStyleId>{5C22544A-7EE6-4342-B048-85BDC9FD1C3A}</a:tableStyleId>
              </a:tblPr>
              <a:tblGrid>
                <a:gridCol w="2302091"/>
                <a:gridCol w="3118217"/>
                <a:gridCol w="3118217"/>
                <a:gridCol w="1626753"/>
              </a:tblGrid>
              <a:tr h="985652">
                <a:tc>
                  <a:txBody>
                    <a:bodyPr/>
                    <a:lstStyle/>
                    <a:p>
                      <a:pPr>
                        <a:lnSpc>
                          <a:spcPct val="115000"/>
                        </a:lnSpc>
                        <a:spcAft>
                          <a:spcPts val="1000"/>
                        </a:spcAft>
                      </a:pPr>
                      <a:r>
                        <a:rPr lang="en-GB" sz="1800" dirty="0">
                          <a:solidFill>
                            <a:schemeClr val="bg1"/>
                          </a:solidFill>
                          <a:effectLst/>
                        </a:rPr>
                        <a:t>Linguistic feature</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nSpc>
                          <a:spcPct val="115000"/>
                        </a:lnSpc>
                        <a:spcAft>
                          <a:spcPts val="1000"/>
                        </a:spcAft>
                      </a:pPr>
                      <a:r>
                        <a:rPr lang="en-GB" sz="1800" dirty="0">
                          <a:solidFill>
                            <a:schemeClr val="bg1"/>
                          </a:solidFill>
                          <a:effectLst/>
                        </a:rPr>
                        <a:t>Corpus 1 – Commonwealth &amp; Protectorate (1650-1659)</a:t>
                      </a:r>
                    </a:p>
                    <a:p>
                      <a:pPr>
                        <a:lnSpc>
                          <a:spcPct val="115000"/>
                        </a:lnSpc>
                        <a:spcAft>
                          <a:spcPts val="1000"/>
                        </a:spcAft>
                      </a:pPr>
                      <a:r>
                        <a:rPr lang="en-GB" sz="1800" dirty="0">
                          <a:solidFill>
                            <a:schemeClr val="bg1"/>
                          </a:solidFill>
                          <a:effectLst/>
                        </a:rPr>
                        <a:t> </a:t>
                      </a:r>
                    </a:p>
                  </a:txBody>
                  <a:tcPr marL="68580" marR="68580" marT="0" marB="0">
                    <a:solidFill>
                      <a:srgbClr val="C00000"/>
                    </a:solidFill>
                  </a:tcPr>
                </a:tc>
                <a:tc>
                  <a:txBody>
                    <a:bodyPr/>
                    <a:lstStyle/>
                    <a:p>
                      <a:pPr>
                        <a:lnSpc>
                          <a:spcPct val="115000"/>
                        </a:lnSpc>
                        <a:spcAft>
                          <a:spcPts val="1000"/>
                        </a:spcAft>
                      </a:pPr>
                      <a:r>
                        <a:rPr lang="en-GB" sz="1800" dirty="0">
                          <a:solidFill>
                            <a:schemeClr val="bg1"/>
                          </a:solidFill>
                          <a:effectLst/>
                        </a:rPr>
                        <a:t>Corpus 2 – Restoration (1660-1669)</a:t>
                      </a:r>
                    </a:p>
                    <a:p>
                      <a:pPr>
                        <a:lnSpc>
                          <a:spcPct val="115000"/>
                        </a:lnSpc>
                        <a:spcAft>
                          <a:spcPts val="1000"/>
                        </a:spcAft>
                      </a:pPr>
                      <a:r>
                        <a:rPr lang="en-GB" sz="1800" dirty="0">
                          <a:solidFill>
                            <a:schemeClr val="bg1"/>
                          </a:solidFill>
                          <a:effectLst/>
                        </a:rPr>
                        <a:t> </a:t>
                      </a:r>
                    </a:p>
                  </a:txBody>
                  <a:tcPr marL="68580" marR="68580" marT="0" marB="0">
                    <a:solidFill>
                      <a:srgbClr val="C00000"/>
                    </a:solidFill>
                  </a:tcPr>
                </a:tc>
                <a:tc>
                  <a:txBody>
                    <a:bodyPr/>
                    <a:lstStyle/>
                    <a:p>
                      <a:pPr>
                        <a:lnSpc>
                          <a:spcPct val="115000"/>
                        </a:lnSpc>
                        <a:spcAft>
                          <a:spcPts val="1000"/>
                        </a:spcAft>
                      </a:pPr>
                      <a:r>
                        <a:rPr lang="en-GB" sz="1800">
                          <a:solidFill>
                            <a:schemeClr val="bg1"/>
                          </a:solidFill>
                          <a:effectLst/>
                        </a:rPr>
                        <a:t>Percentage increase/ decrease</a:t>
                      </a:r>
                      <a:endParaRPr lang="en-GB" sz="1800">
                        <a:solidFill>
                          <a:schemeClr val="bg1"/>
                        </a:solidFill>
                        <a:effectLst/>
                        <a:latin typeface="Calibri"/>
                        <a:ea typeface="Calibri"/>
                        <a:cs typeface="Times New Roman"/>
                      </a:endParaRPr>
                    </a:p>
                  </a:txBody>
                  <a:tcPr marL="68580" marR="68580" marT="0" marB="0">
                    <a:solidFill>
                      <a:srgbClr val="C00000"/>
                    </a:solidFill>
                  </a:tcPr>
                </a:tc>
              </a:tr>
              <a:tr h="223328">
                <a:tc>
                  <a:txBody>
                    <a:bodyPr/>
                    <a:lstStyle/>
                    <a:p>
                      <a:pPr algn="just">
                        <a:lnSpc>
                          <a:spcPct val="115000"/>
                        </a:lnSpc>
                        <a:spcAft>
                          <a:spcPts val="1000"/>
                        </a:spcAft>
                      </a:pPr>
                      <a:r>
                        <a:rPr lang="en-GB" sz="1800" i="1" dirty="0" smtClean="0">
                          <a:solidFill>
                            <a:schemeClr val="bg1"/>
                          </a:solidFill>
                          <a:effectLst/>
                        </a:rPr>
                        <a:t>its</a:t>
                      </a:r>
                      <a:endParaRPr lang="en-GB" sz="1800" i="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515.86</a:t>
                      </a:r>
                      <a:r>
                        <a:rPr lang="en-GB" sz="1800" baseline="30000" dirty="0">
                          <a:solidFill>
                            <a:schemeClr val="bg1"/>
                          </a:solidFill>
                          <a:effectLst/>
                        </a:rPr>
                        <a:t> </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652.86</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+27%</a:t>
                      </a:r>
                      <a:endParaRPr lang="en-GB" sz="1800">
                        <a:solidFill>
                          <a:schemeClr val="bg1"/>
                        </a:solidFill>
                        <a:effectLst/>
                        <a:latin typeface="Calibri"/>
                        <a:ea typeface="Calibri"/>
                        <a:cs typeface="Times New Roman"/>
                      </a:endParaRPr>
                    </a:p>
                  </a:txBody>
                  <a:tcPr marL="68580" marR="68580" marT="0" marB="0">
                    <a:solidFill>
                      <a:srgbClr val="C00000"/>
                    </a:solidFill>
                  </a:tcPr>
                </a:tc>
              </a:tr>
              <a:tr h="223328">
                <a:tc>
                  <a:txBody>
                    <a:bodyPr/>
                    <a:lstStyle/>
                    <a:p>
                      <a:pPr algn="just">
                        <a:lnSpc>
                          <a:spcPct val="115000"/>
                        </a:lnSpc>
                        <a:spcAft>
                          <a:spcPts val="1000"/>
                        </a:spcAft>
                      </a:pPr>
                      <a:r>
                        <a:rPr lang="en-GB" sz="1800" i="1" dirty="0" smtClean="0">
                          <a:solidFill>
                            <a:schemeClr val="bg1"/>
                          </a:solidFill>
                          <a:effectLst/>
                        </a:rPr>
                        <a:t>must</a:t>
                      </a:r>
                      <a:endParaRPr lang="en-GB" sz="1800" i="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1,173.02</a:t>
                      </a:r>
                      <a:endParaRPr lang="en-GB" sz="180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1,135.67</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-3%</a:t>
                      </a:r>
                      <a:endParaRPr lang="en-GB" sz="1800">
                        <a:solidFill>
                          <a:schemeClr val="bg1"/>
                        </a:solidFill>
                        <a:effectLst/>
                        <a:latin typeface="Calibri"/>
                        <a:ea typeface="Calibri"/>
                        <a:cs typeface="Times New Roman"/>
                      </a:endParaRPr>
                    </a:p>
                  </a:txBody>
                  <a:tcPr marL="68580" marR="68580" marT="0" marB="0">
                    <a:solidFill>
                      <a:srgbClr val="C00000"/>
                    </a:solidFill>
                  </a:tcPr>
                </a:tc>
              </a:tr>
              <a:tr h="223328">
                <a:tc>
                  <a:txBody>
                    <a:bodyPr/>
                    <a:lstStyle/>
                    <a:p>
                      <a:pPr algn="just">
                        <a:lnSpc>
                          <a:spcPct val="115000"/>
                        </a:lnSpc>
                        <a:spcAft>
                          <a:spcPts val="1000"/>
                        </a:spcAft>
                      </a:pPr>
                      <a:r>
                        <a:rPr lang="en-GB" sz="1800" i="1" dirty="0">
                          <a:solidFill>
                            <a:schemeClr val="bg1"/>
                          </a:solidFill>
                          <a:effectLst/>
                        </a:rPr>
                        <a:t>time(s)</a:t>
                      </a:r>
                      <a:endParaRPr lang="en-GB" sz="1800" i="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1,445.57</a:t>
                      </a:r>
                      <a:endParaRPr lang="en-GB" sz="180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1,355.84</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-6%</a:t>
                      </a:r>
                      <a:endParaRPr lang="en-GB" sz="1800">
                        <a:solidFill>
                          <a:schemeClr val="bg1"/>
                        </a:solidFill>
                        <a:effectLst/>
                        <a:latin typeface="Calibri"/>
                        <a:ea typeface="Calibri"/>
                        <a:cs typeface="Times New Roman"/>
                      </a:endParaRPr>
                    </a:p>
                  </a:txBody>
                  <a:tcPr marL="68580" marR="68580" marT="0" marB="0">
                    <a:solidFill>
                      <a:srgbClr val="C00000"/>
                    </a:solidFill>
                  </a:tcPr>
                </a:tc>
              </a:tr>
              <a:tr h="223328">
                <a:tc>
                  <a:txBody>
                    <a:bodyPr/>
                    <a:lstStyle/>
                    <a:p>
                      <a:pPr algn="just">
                        <a:lnSpc>
                          <a:spcPct val="115000"/>
                        </a:lnSpc>
                        <a:spcAft>
                          <a:spcPts val="1000"/>
                        </a:spcAft>
                      </a:pPr>
                      <a:r>
                        <a:rPr lang="en-GB" sz="1800" i="1" dirty="0">
                          <a:solidFill>
                            <a:schemeClr val="bg1"/>
                          </a:solidFill>
                          <a:effectLst/>
                        </a:rPr>
                        <a:t>pestilence</a:t>
                      </a:r>
                      <a:endParaRPr lang="en-GB" sz="1800" i="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a:solidFill>
                            <a:schemeClr val="bg1"/>
                          </a:solidFill>
                          <a:effectLst/>
                        </a:rPr>
                        <a:t>9.88</a:t>
                      </a:r>
                      <a:endParaRPr lang="en-GB" sz="180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13.71</a:t>
                      </a:r>
                      <a:endParaRPr lang="en-GB" sz="18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just">
                        <a:lnSpc>
                          <a:spcPct val="115000"/>
                        </a:lnSpc>
                        <a:spcAft>
                          <a:spcPts val="1000"/>
                        </a:spcAft>
                      </a:pPr>
                      <a:r>
                        <a:rPr lang="en-GB" sz="1800" dirty="0">
                          <a:solidFill>
                            <a:schemeClr val="bg1"/>
                          </a:solidFill>
                          <a:effectLst/>
                        </a:rPr>
                        <a:t>+39%</a:t>
                      </a:r>
                      <a:endParaRPr lang="en-GB" sz="1800" dirty="0">
                        <a:solidFill>
                          <a:schemeClr val="bg1"/>
                        </a:solidFill>
                        <a:effectLst/>
                        <a:latin typeface="Calibri"/>
                        <a:ea typeface="Calibri"/>
                        <a:cs typeface="Times New Roman"/>
                      </a:endParaRPr>
                    </a:p>
                  </a:txBody>
                  <a:tcPr marL="68580" marR="68580" marT="0" marB="0">
                    <a:solidFill>
                      <a:srgbClr val="C00000"/>
                    </a:solidFill>
                  </a:tcPr>
                </a:tc>
              </a:tr>
            </a:tbl>
          </a:graphicData>
        </a:graphic>
      </p:graphicFrame>
      <mc:AlternateContent xmlns:mc="http://schemas.openxmlformats.org/markup-compatibility/2006">
        <mc:Choice xmlns:a14="http://schemas.microsoft.com/office/drawing/2010/main" Requires="a14">
          <p:sp>
            <p:nvSpPr>
              <p:cNvPr id="7" name="Rectangle 6"/>
              <p:cNvSpPr/>
              <p:nvPr/>
            </p:nvSpPr>
            <p:spPr>
              <a:xfrm>
                <a:off x="874815" y="4345993"/>
                <a:ext cx="9979232" cy="531684"/>
              </a:xfrm>
              <a:prstGeom prst="rect">
                <a:avLst/>
              </a:prstGeom>
            </p:spPr>
            <p:txBody>
              <a:bodyPr wrap="square">
                <a:spAutoFit/>
              </a:bodyPr>
              <a:lstStyle/>
              <a:p>
                <a14:m>
                  <m:oMath xmlns:m="http://schemas.openxmlformats.org/officeDocument/2006/math">
                    <m:r>
                      <a:rPr lang="en-GB"/>
                      <m:t>% </m:t>
                    </m:r>
                    <m:r>
                      <m:rPr>
                        <m:sty m:val="p"/>
                      </m:rPr>
                      <a:rPr lang="en-GB"/>
                      <m:t>increase</m:t>
                    </m:r>
                    <m:r>
                      <a:rPr lang="en-GB"/>
                      <m:t>/</m:t>
                    </m:r>
                    <m:r>
                      <m:rPr>
                        <m:sty m:val="p"/>
                      </m:rPr>
                      <a:rPr lang="en-GB"/>
                      <m:t>decrease</m:t>
                    </m:r>
                    <m:r>
                      <a:rPr lang="en-GB" i="1"/>
                      <m:t>=</m:t>
                    </m:r>
                    <m:r>
                      <a:rPr lang="en-GB"/>
                      <m:t> </m:t>
                    </m:r>
                    <m:f>
                      <m:fPr>
                        <m:ctrlPr>
                          <a:rPr lang="en-GB" i="1"/>
                        </m:ctrlPr>
                      </m:fPr>
                      <m:num>
                        <m:r>
                          <m:rPr>
                            <m:sty m:val="p"/>
                          </m:rPr>
                          <a:rPr lang="en-GB"/>
                          <m:t>relative</m:t>
                        </m:r>
                        <m:r>
                          <a:rPr lang="en-GB"/>
                          <m:t> </m:t>
                        </m:r>
                        <m:r>
                          <m:rPr>
                            <m:sty m:val="p"/>
                          </m:rPr>
                          <a:rPr lang="en-GB"/>
                          <m:t>frequency</m:t>
                        </m:r>
                        <m:r>
                          <a:rPr lang="en-GB"/>
                          <m:t> </m:t>
                        </m:r>
                        <m:r>
                          <m:rPr>
                            <m:sty m:val="p"/>
                          </m:rPr>
                          <a:rPr lang="en-GB"/>
                          <m:t>in</m:t>
                        </m:r>
                        <m:r>
                          <a:rPr lang="en-GB"/>
                          <m:t> </m:t>
                        </m:r>
                        <m:r>
                          <m:rPr>
                            <m:sty m:val="p"/>
                          </m:rPr>
                          <a:rPr lang="en-GB"/>
                          <m:t>corpus</m:t>
                        </m:r>
                        <m:r>
                          <a:rPr lang="en-GB"/>
                          <m:t> 2 </m:t>
                        </m:r>
                        <m:r>
                          <a:rPr lang="en-GB" i="1"/>
                          <m:t>−</m:t>
                        </m:r>
                        <m:r>
                          <a:rPr lang="en-GB"/>
                          <m:t> </m:t>
                        </m:r>
                        <m:r>
                          <m:rPr>
                            <m:sty m:val="p"/>
                          </m:rPr>
                          <a:rPr lang="en-GB"/>
                          <m:t>relative</m:t>
                        </m:r>
                        <m:r>
                          <a:rPr lang="en-GB"/>
                          <m:t> </m:t>
                        </m:r>
                        <m:r>
                          <m:rPr>
                            <m:sty m:val="p"/>
                          </m:rPr>
                          <a:rPr lang="en-GB"/>
                          <m:t>frequency</m:t>
                        </m:r>
                        <m:r>
                          <a:rPr lang="en-GB"/>
                          <m:t> </m:t>
                        </m:r>
                        <m:r>
                          <m:rPr>
                            <m:sty m:val="p"/>
                          </m:rPr>
                          <a:rPr lang="en-GB"/>
                          <m:t>incorpus</m:t>
                        </m:r>
                        <m:r>
                          <a:rPr lang="en-GB"/>
                          <m:t> 1</m:t>
                        </m:r>
                      </m:num>
                      <m:den>
                        <m:r>
                          <m:rPr>
                            <m:sty m:val="p"/>
                          </m:rPr>
                          <a:rPr lang="en-GB"/>
                          <m:t>relative</m:t>
                        </m:r>
                        <m:r>
                          <a:rPr lang="en-GB"/>
                          <m:t> </m:t>
                        </m:r>
                        <m:r>
                          <m:rPr>
                            <m:sty m:val="p"/>
                          </m:rPr>
                          <a:rPr lang="en-GB"/>
                          <m:t>frequency</m:t>
                        </m:r>
                        <m:r>
                          <a:rPr lang="en-GB"/>
                          <m:t> </m:t>
                        </m:r>
                        <m:r>
                          <m:rPr>
                            <m:sty m:val="p"/>
                          </m:rPr>
                          <a:rPr lang="en-GB"/>
                          <m:t>incorpus</m:t>
                        </m:r>
                        <m:r>
                          <a:rPr lang="en-GB"/>
                          <m:t> 1</m:t>
                        </m:r>
                      </m:den>
                    </m:f>
                    <m:r>
                      <a:rPr lang="en-GB" i="1"/>
                      <m:t>×100</m:t>
                    </m:r>
                  </m:oMath>
                </a14:m>
                <a:r>
                  <a:rPr lang="en-GB" dirty="0"/>
                  <a:t> </a:t>
                </a:r>
                <a:endParaRPr lang="en-GB" dirty="0"/>
              </a:p>
            </p:txBody>
          </p:sp>
        </mc:Choice>
        <mc:Fallback>
          <p:sp>
            <p:nvSpPr>
              <p:cNvPr id="7" name="Rectangle 6"/>
              <p:cNvSpPr>
                <a:spLocks noRot="1" noChangeAspect="1" noMove="1" noResize="1" noEditPoints="1" noAdjustHandles="1" noChangeArrowheads="1" noChangeShapeType="1" noTextEdit="1"/>
              </p:cNvSpPr>
              <p:nvPr/>
            </p:nvSpPr>
            <p:spPr>
              <a:xfrm>
                <a:off x="874815" y="4345993"/>
                <a:ext cx="9979232" cy="531684"/>
              </a:xfrm>
              <a:prstGeom prst="rect">
                <a:avLst/>
              </a:prstGeom>
              <a:blipFill rotWithShape="1">
                <a:blip r:embed="rId2"/>
                <a:stretch>
                  <a:fillRect b="-689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874814" y="5144158"/>
                <a:ext cx="8720447" cy="496546"/>
              </a:xfrm>
              <a:prstGeom prst="rect">
                <a:avLst/>
              </a:prstGeom>
            </p:spPr>
            <p:txBody>
              <a:bodyPr wrap="square">
                <a:spAutoFit/>
              </a:bodyPr>
              <a:lstStyle/>
              <a:p>
                <a:pPr lvl="0"/>
                <a14:m>
                  <m:oMath xmlns:m="http://schemas.openxmlformats.org/officeDocument/2006/math">
                    <m:r>
                      <m:rPr>
                        <m:sty m:val="p"/>
                      </m:rPr>
                      <a:rPr lang="en-GB"/>
                      <m:t>percentage</m:t>
                    </m:r>
                    <m:r>
                      <a:rPr lang="en-GB"/>
                      <m:t> </m:t>
                    </m:r>
                    <m:r>
                      <m:rPr>
                        <m:sty m:val="p"/>
                      </m:rPr>
                      <a:rPr lang="en-GB"/>
                      <m:t>increase</m:t>
                    </m:r>
                    <m:r>
                      <a:rPr lang="en-GB"/>
                      <m:t>/</m:t>
                    </m:r>
                    <m:r>
                      <m:rPr>
                        <m:sty m:val="p"/>
                      </m:rPr>
                      <a:rPr lang="en-GB"/>
                      <m:t>decrease</m:t>
                    </m:r>
                    <m:r>
                      <a:rPr lang="en-GB"/>
                      <m:t> </m:t>
                    </m:r>
                    <m:r>
                      <m:rPr>
                        <m:sty m:val="p"/>
                      </m:rPr>
                      <a:rPr lang="en-GB"/>
                      <m:t>of</m:t>
                    </m:r>
                    <m:r>
                      <a:rPr lang="en-GB"/>
                      <m:t>  </m:t>
                    </m:r>
                    <m:r>
                      <a:rPr lang="en-GB" i="1"/>
                      <m:t>𝑖𝑡𝑠</m:t>
                    </m:r>
                    <m:r>
                      <a:rPr lang="en-GB" i="1"/>
                      <m:t>=</m:t>
                    </m:r>
                    <m:r>
                      <a:rPr lang="en-GB"/>
                      <m:t> </m:t>
                    </m:r>
                    <m:f>
                      <m:fPr>
                        <m:ctrlPr>
                          <a:rPr lang="en-GB" i="1"/>
                        </m:ctrlPr>
                      </m:fPr>
                      <m:num>
                        <m:r>
                          <a:rPr lang="en-GB"/>
                          <m:t>652.86 </m:t>
                        </m:r>
                        <m:r>
                          <a:rPr lang="en-GB" i="1"/>
                          <m:t>−</m:t>
                        </m:r>
                        <m:r>
                          <a:rPr lang="en-GB"/>
                          <m:t> 515.86</m:t>
                        </m:r>
                      </m:num>
                      <m:den>
                        <m:r>
                          <a:rPr lang="en-GB"/>
                          <m:t>515.86</m:t>
                        </m:r>
                      </m:den>
                    </m:f>
                    <m:r>
                      <a:rPr lang="en-GB" i="1"/>
                      <m:t>×100=26.6%</m:t>
                    </m:r>
                  </m:oMath>
                </a14:m>
                <a:r>
                  <a:rPr lang="en-GB" dirty="0"/>
                  <a:t>  </a:t>
                </a:r>
              </a:p>
            </p:txBody>
          </p:sp>
        </mc:Choice>
        <mc:Fallback>
          <p:sp>
            <p:nvSpPr>
              <p:cNvPr id="8" name="Rectangle 7"/>
              <p:cNvSpPr>
                <a:spLocks noRot="1" noChangeAspect="1" noMove="1" noResize="1" noEditPoints="1" noAdjustHandles="1" noChangeArrowheads="1" noChangeShapeType="1" noTextEdit="1"/>
              </p:cNvSpPr>
              <p:nvPr/>
            </p:nvSpPr>
            <p:spPr>
              <a:xfrm>
                <a:off x="874814" y="5144158"/>
                <a:ext cx="8720447" cy="496546"/>
              </a:xfrm>
              <a:prstGeom prst="rect">
                <a:avLst/>
              </a:prstGeom>
              <a:blipFill rotWithShape="1">
                <a:blip r:embed="rId3"/>
                <a:stretch>
                  <a:fillRect l="-140" b="-3704"/>
                </a:stretch>
              </a:blipFill>
            </p:spPr>
            <p:txBody>
              <a:bodyPr/>
              <a:lstStyle/>
              <a:p>
                <a:r>
                  <a:rPr lang="en-GB">
                    <a:noFill/>
                  </a:rPr>
                  <a:t> </a:t>
                </a:r>
              </a:p>
            </p:txBody>
          </p:sp>
        </mc:Fallback>
      </mc:AlternateContent>
    </p:spTree>
    <p:extLst>
      <p:ext uri="{BB962C8B-B14F-4D97-AF65-F5344CB8AC3E}">
        <p14:creationId xmlns:p14="http://schemas.microsoft.com/office/powerpoint/2010/main" val="15280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Percentage change and bootstrap </a:t>
            </a:r>
            <a:r>
              <a:rPr lang="en-GB" dirty="0" smtClean="0"/>
              <a:t>test (cont.)</a:t>
            </a:r>
            <a:endParaRPr lang="en-GB" dirty="0"/>
          </a:p>
        </p:txBody>
      </p:sp>
      <p:sp>
        <p:nvSpPr>
          <p:cNvPr id="4" name="Footer Placeholder 3"/>
          <p:cNvSpPr>
            <a:spLocks noGrp="1"/>
          </p:cNvSpPr>
          <p:nvPr>
            <p:ph type="ftr" sz="quarter" idx="11"/>
          </p:nvPr>
        </p:nvSpPr>
        <p:spPr/>
        <p:txBody>
          <a:bodyPr/>
          <a:lstStyle/>
          <a:p>
            <a:r>
              <a:rPr lang="en-GB" smtClean="0"/>
              <a:t>Brezina, V. (2018). </a:t>
            </a:r>
            <a:r>
              <a:rPr lang="en-GB" i="1" smtClean="0"/>
              <a:t>Statistics in Corpus Linguistics: A Practical Guide</a:t>
            </a:r>
            <a:r>
              <a:rPr lang="en-GB" smtClean="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9</a:t>
            </a:fld>
            <a:endParaRPr lang="en-GB"/>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309" y="3886099"/>
            <a:ext cx="3826967" cy="27904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825625"/>
            <a:ext cx="7225145" cy="4351338"/>
          </a:xfrm>
        </p:spPr>
        <p:txBody>
          <a:bodyPr>
            <a:normAutofit fontScale="92500" lnSpcReduction="10000"/>
          </a:bodyPr>
          <a:lstStyle/>
          <a:p>
            <a:pPr marL="0" indent="0" algn="just">
              <a:buNone/>
            </a:pPr>
            <a:r>
              <a:rPr lang="en-GB" b="1" dirty="0">
                <a:solidFill>
                  <a:srgbClr val="C00000"/>
                </a:solidFill>
              </a:rPr>
              <a:t>Bootstrapping</a:t>
            </a:r>
            <a:r>
              <a:rPr lang="en-GB" dirty="0"/>
              <a:t> is a process of </a:t>
            </a:r>
            <a:r>
              <a:rPr lang="en-GB" dirty="0" smtClean="0"/>
              <a:t>multiple </a:t>
            </a:r>
            <a:r>
              <a:rPr lang="en-GB" dirty="0"/>
              <a:t>resampling, which often happens thousands of times, with replacement of the data – this means we take a random sample of texts from a corpus in such a way that each text can occur multiple times in the sample because we ‘replace’ it (i.e. place it to the pool again) once it has been taken.  In each resampling cycle, we note down the value of the statistic (e.g. mean frequency of a linguistic variable) we are interested in; this gives an insight into the amount of variation in the data and gives us the confidence to generalise from this sample.</a:t>
            </a:r>
          </a:p>
        </p:txBody>
      </p:sp>
    </p:spTree>
    <p:extLst>
      <p:ext uri="{BB962C8B-B14F-4D97-AF65-F5344CB8AC3E}">
        <p14:creationId xmlns:p14="http://schemas.microsoft.com/office/powerpoint/2010/main" val="230370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5223</TotalTime>
  <Words>1109</Words>
  <Application>Microsoft Office PowerPoint</Application>
  <PresentationFormat>Custom</PresentationFormat>
  <Paragraphs>120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Change over time: Working with diachronic data </vt:lpstr>
      <vt:lpstr>PowerPoint Presentation</vt:lpstr>
      <vt:lpstr>Think about and discuss</vt:lpstr>
      <vt:lpstr> </vt:lpstr>
      <vt:lpstr>Visualising language change</vt:lpstr>
      <vt:lpstr>Measuring time</vt:lpstr>
      <vt:lpstr>Measuring time(cont.)</vt:lpstr>
      <vt:lpstr>Percentage change and bootstrap test</vt:lpstr>
      <vt:lpstr>Percentage change and bootstrap test (cont.)</vt:lpstr>
      <vt:lpstr>Bootstrap test</vt:lpstr>
      <vt:lpstr>Bootstrap test (cont.)</vt:lpstr>
      <vt:lpstr>Neighbouring cluster analysis</vt:lpstr>
      <vt:lpstr>Neighbouring cluster analysis</vt:lpstr>
      <vt:lpstr>Peaks and troughs and UFA</vt:lpstr>
      <vt:lpstr>Things to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Statistics meets corpus linguistics</dc:title>
  <dc:creator>Vaclav Brezina</dc:creator>
  <cp:lastModifiedBy>Brezina, Vaclav</cp:lastModifiedBy>
  <cp:revision>118</cp:revision>
  <dcterms:created xsi:type="dcterms:W3CDTF">2017-12-27T14:05:38Z</dcterms:created>
  <dcterms:modified xsi:type="dcterms:W3CDTF">2018-06-27T07:48:30Z</dcterms:modified>
</cp:coreProperties>
</file>