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301" r:id="rId3"/>
    <p:sldId id="258" r:id="rId4"/>
    <p:sldId id="309" r:id="rId5"/>
    <p:sldId id="289" r:id="rId6"/>
    <p:sldId id="294" r:id="rId7"/>
    <p:sldId id="290" r:id="rId8"/>
    <p:sldId id="295" r:id="rId9"/>
    <p:sldId id="291" r:id="rId10"/>
    <p:sldId id="293" r:id="rId11"/>
    <p:sldId id="296" r:id="rId12"/>
    <p:sldId id="307" r:id="rId13"/>
    <p:sldId id="306" r:id="rId14"/>
    <p:sldId id="308" r:id="rId15"/>
    <p:sldId id="310" r:id="rId16"/>
    <p:sldId id="312" r:id="rId17"/>
    <p:sldId id="311" r:id="rId18"/>
    <p:sldId id="313" r:id="rId19"/>
    <p:sldId id="314" r:id="rId20"/>
    <p:sldId id="315" r:id="rId21"/>
    <p:sldId id="299" r:id="rId22"/>
    <p:sldId id="300" r:id="rId23"/>
    <p:sldId id="302" r:id="rId24"/>
    <p:sldId id="303" r:id="rId25"/>
    <p:sldId id="304" r:id="rId26"/>
    <p:sldId id="305" r:id="rId27"/>
    <p:sldId id="27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lancs\homes\57\reichelt\GEnmult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'animacy plots'!$B$2</c:f>
              <c:strCache>
                <c:ptCount val="1"/>
                <c:pt idx="0">
                  <c:v>of</c:v>
                </c:pt>
              </c:strCache>
            </c:strRef>
          </c:tx>
          <c:spPr>
            <a:solidFill>
              <a:schemeClr val="accent2">
                <a:shade val="76000"/>
              </a:schemeClr>
            </a:solidFill>
            <a:ln w="6350" cap="flat" cmpd="sng" algn="ctr">
              <a:solidFill>
                <a:schemeClr val="lt1"/>
              </a:solidFill>
              <a:prstDash val="solid"/>
              <a:round/>
            </a:ln>
            <a:effectLst/>
          </c:spPr>
          <c:invertIfNegative val="0"/>
          <c:cat>
            <c:strRef>
              <c:f>'animacy plots'!$A$3:$A$10</c:f>
              <c:strCache>
                <c:ptCount val="8"/>
                <c:pt idx="0">
                  <c:v>animate human &gt; animate human</c:v>
                </c:pt>
                <c:pt idx="1">
                  <c:v>animate human &gt; animate nonhuman</c:v>
                </c:pt>
                <c:pt idx="2">
                  <c:v>animate human &gt; inanimate </c:v>
                </c:pt>
                <c:pt idx="3">
                  <c:v>animate nonhuman &gt; animate human</c:v>
                </c:pt>
                <c:pt idx="4">
                  <c:v>animate nonhuman &gt; inanimate</c:v>
                </c:pt>
                <c:pt idx="5">
                  <c:v>inanimate &gt; animate human</c:v>
                </c:pt>
                <c:pt idx="6">
                  <c:v>inanimate &gt; animate nonhuman</c:v>
                </c:pt>
                <c:pt idx="7">
                  <c:v>inanimate &gt; inanimate</c:v>
                </c:pt>
              </c:strCache>
            </c:strRef>
          </c:cat>
          <c:val>
            <c:numRef>
              <c:f>'animacy plots'!$B$3:$B$10</c:f>
              <c:numCache>
                <c:formatCode>General</c:formatCode>
                <c:ptCount val="8"/>
                <c:pt idx="0">
                  <c:v>67</c:v>
                </c:pt>
                <c:pt idx="1">
                  <c:v>5</c:v>
                </c:pt>
                <c:pt idx="2">
                  <c:v>429</c:v>
                </c:pt>
                <c:pt idx="3">
                  <c:v>9</c:v>
                </c:pt>
                <c:pt idx="4">
                  <c:v>92</c:v>
                </c:pt>
                <c:pt idx="5">
                  <c:v>104</c:v>
                </c:pt>
                <c:pt idx="6">
                  <c:v>14</c:v>
                </c:pt>
                <c:pt idx="7">
                  <c:v>1499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66-4889-97B5-3804EBC58BEA}"/>
            </c:ext>
          </c:extLst>
        </c:ser>
        <c:ser>
          <c:idx val="1"/>
          <c:order val="1"/>
          <c:tx>
            <c:strRef>
              <c:f>'animacy plots'!$C$2</c:f>
              <c:strCache>
                <c:ptCount val="1"/>
                <c:pt idx="0">
                  <c:v>s</c:v>
                </c:pt>
              </c:strCache>
            </c:strRef>
          </c:tx>
          <c:spPr>
            <a:solidFill>
              <a:schemeClr val="accent2">
                <a:tint val="77000"/>
              </a:schemeClr>
            </a:solidFill>
            <a:ln w="6350" cap="flat" cmpd="sng" algn="ctr">
              <a:solidFill>
                <a:schemeClr val="lt1"/>
              </a:solidFill>
              <a:prstDash val="solid"/>
              <a:round/>
            </a:ln>
            <a:effectLst/>
          </c:spPr>
          <c:invertIfNegative val="0"/>
          <c:cat>
            <c:strRef>
              <c:f>'animacy plots'!$A$3:$A$10</c:f>
              <c:strCache>
                <c:ptCount val="8"/>
                <c:pt idx="0">
                  <c:v>animate human &gt; animate human</c:v>
                </c:pt>
                <c:pt idx="1">
                  <c:v>animate human &gt; animate nonhuman</c:v>
                </c:pt>
                <c:pt idx="2">
                  <c:v>animate human &gt; inanimate </c:v>
                </c:pt>
                <c:pt idx="3">
                  <c:v>animate nonhuman &gt; animate human</c:v>
                </c:pt>
                <c:pt idx="4">
                  <c:v>animate nonhuman &gt; inanimate</c:v>
                </c:pt>
                <c:pt idx="5">
                  <c:v>inanimate &gt; animate human</c:v>
                </c:pt>
                <c:pt idx="6">
                  <c:v>inanimate &gt; animate nonhuman</c:v>
                </c:pt>
                <c:pt idx="7">
                  <c:v>inanimate &gt; inanimate</c:v>
                </c:pt>
              </c:strCache>
            </c:strRef>
          </c:cat>
          <c:val>
            <c:numRef>
              <c:f>'animacy plots'!$C$3:$C$10</c:f>
              <c:numCache>
                <c:formatCode>General</c:formatCode>
                <c:ptCount val="8"/>
                <c:pt idx="0">
                  <c:v>549</c:v>
                </c:pt>
                <c:pt idx="1">
                  <c:v>87</c:v>
                </c:pt>
                <c:pt idx="2">
                  <c:v>1534</c:v>
                </c:pt>
                <c:pt idx="3">
                  <c:v>11</c:v>
                </c:pt>
                <c:pt idx="4">
                  <c:v>69</c:v>
                </c:pt>
                <c:pt idx="5">
                  <c:v>83</c:v>
                </c:pt>
                <c:pt idx="6">
                  <c:v>11</c:v>
                </c:pt>
                <c:pt idx="7">
                  <c:v>448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66-4889-97B5-3804EBC58B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9409280"/>
        <c:axId val="119452032"/>
      </c:barChart>
      <c:catAx>
        <c:axId val="1194092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19452032"/>
        <c:crosses val="autoZero"/>
        <c:auto val="1"/>
        <c:lblAlgn val="ctr"/>
        <c:lblOffset val="100"/>
        <c:noMultiLvlLbl val="0"/>
      </c:catAx>
      <c:valAx>
        <c:axId val="119452032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19409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114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1">
      <a:schemeClr val="lt1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>
  <cs:dataPoint3D>
    <cs:lnRef idx="1">
      <a:schemeClr val="lt1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1">
      <a:schemeClr val="dk1"/>
    </cs:effectRef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1">
      <a:schemeClr val="dk1"/>
    </cs:effectRef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40168E-36BB-4B17-9657-503AC2F168CA}" type="doc">
      <dgm:prSet loTypeId="urn:microsoft.com/office/officeart/2005/8/layout/hierarchy2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26430F03-D0EA-437B-ADD1-6DAF038632CD}">
      <dgm:prSet phldrT="[Text]"/>
      <dgm:spPr/>
      <dgm:t>
        <a:bodyPr/>
        <a:lstStyle/>
        <a:p>
          <a:r>
            <a:rPr lang="en-GB" dirty="0"/>
            <a:t>Style</a:t>
          </a:r>
        </a:p>
      </dgm:t>
    </dgm:pt>
    <dgm:pt modelId="{8B3B0CA2-E7F1-409E-8821-127EFA8E4503}" type="parTrans" cxnId="{ADF31A60-FCB4-4501-BECD-2046A27A0577}">
      <dgm:prSet/>
      <dgm:spPr/>
      <dgm:t>
        <a:bodyPr/>
        <a:lstStyle/>
        <a:p>
          <a:endParaRPr lang="en-GB"/>
        </a:p>
      </dgm:t>
    </dgm:pt>
    <dgm:pt modelId="{08DF7DF4-DFDC-4755-90C9-181C83B93655}" type="sibTrans" cxnId="{ADF31A60-FCB4-4501-BECD-2046A27A0577}">
      <dgm:prSet/>
      <dgm:spPr/>
      <dgm:t>
        <a:bodyPr/>
        <a:lstStyle/>
        <a:p>
          <a:endParaRPr lang="en-GB"/>
        </a:p>
      </dgm:t>
    </dgm:pt>
    <dgm:pt modelId="{A0599281-1C43-44D3-A358-9462E3B87E06}">
      <dgm:prSet phldrT="[Text]"/>
      <dgm:spPr/>
      <dgm:t>
        <a:bodyPr/>
        <a:lstStyle/>
        <a:p>
          <a:r>
            <a:rPr lang="en-GB" dirty="0"/>
            <a:t>Individual (idiolect)</a:t>
          </a:r>
        </a:p>
      </dgm:t>
    </dgm:pt>
    <dgm:pt modelId="{4A9625C2-3737-476D-A569-FD018F95C77B}" type="parTrans" cxnId="{FEA60026-F270-4C02-B0E4-7A166F54184B}">
      <dgm:prSet/>
      <dgm:spPr/>
      <dgm:t>
        <a:bodyPr/>
        <a:lstStyle/>
        <a:p>
          <a:endParaRPr lang="en-GB"/>
        </a:p>
      </dgm:t>
    </dgm:pt>
    <dgm:pt modelId="{52929BC2-D3BE-4F91-810A-ACD43D4DCF54}" type="sibTrans" cxnId="{FEA60026-F270-4C02-B0E4-7A166F54184B}">
      <dgm:prSet/>
      <dgm:spPr/>
      <dgm:t>
        <a:bodyPr/>
        <a:lstStyle/>
        <a:p>
          <a:endParaRPr lang="en-GB"/>
        </a:p>
      </dgm:t>
    </dgm:pt>
    <dgm:pt modelId="{3F0D5076-1BFC-42CE-9EEA-B9EE48A87842}">
      <dgm:prSet phldrT="[Text]"/>
      <dgm:spPr/>
      <dgm:t>
        <a:bodyPr/>
        <a:lstStyle/>
        <a:p>
          <a:r>
            <a:rPr lang="en-GB" dirty="0"/>
            <a:t>Social (sociolect)</a:t>
          </a:r>
        </a:p>
      </dgm:t>
    </dgm:pt>
    <dgm:pt modelId="{F8190F57-A46F-46AB-B9DD-BBA148D6F0E3}" type="parTrans" cxnId="{22CBD497-DD56-4718-B213-89D2F4E58DC3}">
      <dgm:prSet/>
      <dgm:spPr/>
      <dgm:t>
        <a:bodyPr/>
        <a:lstStyle/>
        <a:p>
          <a:endParaRPr lang="en-GB"/>
        </a:p>
      </dgm:t>
    </dgm:pt>
    <dgm:pt modelId="{FE845A1A-A8F7-4F15-B31F-4DF9A06B2581}" type="sibTrans" cxnId="{22CBD497-DD56-4718-B213-89D2F4E58DC3}">
      <dgm:prSet/>
      <dgm:spPr/>
      <dgm:t>
        <a:bodyPr/>
        <a:lstStyle/>
        <a:p>
          <a:endParaRPr lang="en-GB"/>
        </a:p>
      </dgm:t>
    </dgm:pt>
    <dgm:pt modelId="{8AFEF79E-7E4E-4AAD-B5F5-309F9142DBD8}">
      <dgm:prSet/>
      <dgm:spPr/>
      <dgm:t>
        <a:bodyPr/>
        <a:lstStyle/>
        <a:p>
          <a:r>
            <a:rPr lang="en-GB" dirty="0"/>
            <a:t>Literary</a:t>
          </a:r>
        </a:p>
      </dgm:t>
    </dgm:pt>
    <dgm:pt modelId="{090B8A7A-C943-4DFB-9654-6D8161BE4B98}" type="parTrans" cxnId="{4641D1D8-FFB9-46DF-AA8C-37A7C050B9ED}">
      <dgm:prSet/>
      <dgm:spPr/>
      <dgm:t>
        <a:bodyPr/>
        <a:lstStyle/>
        <a:p>
          <a:endParaRPr lang="en-GB"/>
        </a:p>
      </dgm:t>
    </dgm:pt>
    <dgm:pt modelId="{E3A99F7A-70F8-4D18-A351-1C9B3AE9EE8B}" type="sibTrans" cxnId="{4641D1D8-FFB9-46DF-AA8C-37A7C050B9ED}">
      <dgm:prSet/>
      <dgm:spPr/>
      <dgm:t>
        <a:bodyPr/>
        <a:lstStyle/>
        <a:p>
          <a:endParaRPr lang="en-GB"/>
        </a:p>
      </dgm:t>
    </dgm:pt>
    <dgm:pt modelId="{95347EB6-9CF5-4748-BCF3-849CD2FDF97A}" type="pres">
      <dgm:prSet presAssocID="{0E40168E-36BB-4B17-9657-503AC2F168C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273B723-AA85-49F6-ABF1-26C6E03394B9}" type="pres">
      <dgm:prSet presAssocID="{26430F03-D0EA-437B-ADD1-6DAF038632CD}" presName="root1" presStyleCnt="0"/>
      <dgm:spPr/>
    </dgm:pt>
    <dgm:pt modelId="{CCB4495F-6351-4328-80B3-37637CFA4F5D}" type="pres">
      <dgm:prSet presAssocID="{26430F03-D0EA-437B-ADD1-6DAF038632CD}" presName="LevelOneTextNode" presStyleLbl="node0" presStyleIdx="0" presStyleCnt="1">
        <dgm:presLayoutVars>
          <dgm:chPref val="3"/>
        </dgm:presLayoutVars>
      </dgm:prSet>
      <dgm:spPr/>
    </dgm:pt>
    <dgm:pt modelId="{C118ABF6-D556-43E0-8D58-7D9EC4416995}" type="pres">
      <dgm:prSet presAssocID="{26430F03-D0EA-437B-ADD1-6DAF038632CD}" presName="level2hierChild" presStyleCnt="0"/>
      <dgm:spPr/>
    </dgm:pt>
    <dgm:pt modelId="{65359761-5520-4042-9FD4-3FDD107E17D6}" type="pres">
      <dgm:prSet presAssocID="{4A9625C2-3737-476D-A569-FD018F95C77B}" presName="conn2-1" presStyleLbl="parChTrans1D2" presStyleIdx="0" presStyleCnt="3"/>
      <dgm:spPr/>
    </dgm:pt>
    <dgm:pt modelId="{279FECAD-ADF9-4C5F-BFCB-07C74AFBDDE6}" type="pres">
      <dgm:prSet presAssocID="{4A9625C2-3737-476D-A569-FD018F95C77B}" presName="connTx" presStyleLbl="parChTrans1D2" presStyleIdx="0" presStyleCnt="3"/>
      <dgm:spPr/>
    </dgm:pt>
    <dgm:pt modelId="{60007064-D4FE-48AA-8105-D17CD6C1329A}" type="pres">
      <dgm:prSet presAssocID="{A0599281-1C43-44D3-A358-9462E3B87E06}" presName="root2" presStyleCnt="0"/>
      <dgm:spPr/>
    </dgm:pt>
    <dgm:pt modelId="{91E6E3AF-5676-43E7-9F18-750574AC3725}" type="pres">
      <dgm:prSet presAssocID="{A0599281-1C43-44D3-A358-9462E3B87E06}" presName="LevelTwoTextNode" presStyleLbl="node2" presStyleIdx="0" presStyleCnt="3" custLinFactNeighborX="288">
        <dgm:presLayoutVars>
          <dgm:chPref val="3"/>
        </dgm:presLayoutVars>
      </dgm:prSet>
      <dgm:spPr/>
    </dgm:pt>
    <dgm:pt modelId="{97D71DC6-2028-4FC6-8324-B9C562924493}" type="pres">
      <dgm:prSet presAssocID="{A0599281-1C43-44D3-A358-9462E3B87E06}" presName="level3hierChild" presStyleCnt="0"/>
      <dgm:spPr/>
    </dgm:pt>
    <dgm:pt modelId="{16FCD57B-1D52-4248-ADC9-FDD0CCEA359D}" type="pres">
      <dgm:prSet presAssocID="{F8190F57-A46F-46AB-B9DD-BBA148D6F0E3}" presName="conn2-1" presStyleLbl="parChTrans1D2" presStyleIdx="1" presStyleCnt="3"/>
      <dgm:spPr/>
    </dgm:pt>
    <dgm:pt modelId="{2CD3CD37-E231-4ABE-ACC5-4ABCFBFA2F41}" type="pres">
      <dgm:prSet presAssocID="{F8190F57-A46F-46AB-B9DD-BBA148D6F0E3}" presName="connTx" presStyleLbl="parChTrans1D2" presStyleIdx="1" presStyleCnt="3"/>
      <dgm:spPr/>
    </dgm:pt>
    <dgm:pt modelId="{7FA2D5BC-7FA1-455A-9745-955FB3EA4831}" type="pres">
      <dgm:prSet presAssocID="{3F0D5076-1BFC-42CE-9EEA-B9EE48A87842}" presName="root2" presStyleCnt="0"/>
      <dgm:spPr/>
    </dgm:pt>
    <dgm:pt modelId="{F278E4E4-1932-4326-80A5-F3AF775E062F}" type="pres">
      <dgm:prSet presAssocID="{3F0D5076-1BFC-42CE-9EEA-B9EE48A87842}" presName="LevelTwoTextNode" presStyleLbl="node2" presStyleIdx="1" presStyleCnt="3">
        <dgm:presLayoutVars>
          <dgm:chPref val="3"/>
        </dgm:presLayoutVars>
      </dgm:prSet>
      <dgm:spPr/>
    </dgm:pt>
    <dgm:pt modelId="{9DB83E50-9F4C-48CB-8513-0E6D9343F353}" type="pres">
      <dgm:prSet presAssocID="{3F0D5076-1BFC-42CE-9EEA-B9EE48A87842}" presName="level3hierChild" presStyleCnt="0"/>
      <dgm:spPr/>
    </dgm:pt>
    <dgm:pt modelId="{74D6BAA8-EAF7-4A45-8E8C-2A88990DD868}" type="pres">
      <dgm:prSet presAssocID="{090B8A7A-C943-4DFB-9654-6D8161BE4B98}" presName="conn2-1" presStyleLbl="parChTrans1D2" presStyleIdx="2" presStyleCnt="3"/>
      <dgm:spPr/>
    </dgm:pt>
    <dgm:pt modelId="{913AF8CC-5A26-4523-BAE6-C578B7B58F58}" type="pres">
      <dgm:prSet presAssocID="{090B8A7A-C943-4DFB-9654-6D8161BE4B98}" presName="connTx" presStyleLbl="parChTrans1D2" presStyleIdx="2" presStyleCnt="3"/>
      <dgm:spPr/>
    </dgm:pt>
    <dgm:pt modelId="{B58A8563-468F-43B0-8457-F71C19A5F26C}" type="pres">
      <dgm:prSet presAssocID="{8AFEF79E-7E4E-4AAD-B5F5-309F9142DBD8}" presName="root2" presStyleCnt="0"/>
      <dgm:spPr/>
    </dgm:pt>
    <dgm:pt modelId="{CBCED29C-D4BF-4D42-A126-5410B50EFC16}" type="pres">
      <dgm:prSet presAssocID="{8AFEF79E-7E4E-4AAD-B5F5-309F9142DBD8}" presName="LevelTwoTextNode" presStyleLbl="node2" presStyleIdx="2" presStyleCnt="3">
        <dgm:presLayoutVars>
          <dgm:chPref val="3"/>
        </dgm:presLayoutVars>
      </dgm:prSet>
      <dgm:spPr/>
    </dgm:pt>
    <dgm:pt modelId="{40A8984F-5C2E-44AA-9904-A75433CA1900}" type="pres">
      <dgm:prSet presAssocID="{8AFEF79E-7E4E-4AAD-B5F5-309F9142DBD8}" presName="level3hierChild" presStyleCnt="0"/>
      <dgm:spPr/>
    </dgm:pt>
  </dgm:ptLst>
  <dgm:cxnLst>
    <dgm:cxn modelId="{87A9340A-ED8D-43A9-BD5A-BCDAFAE16520}" type="presOf" srcId="{A0599281-1C43-44D3-A358-9462E3B87E06}" destId="{91E6E3AF-5676-43E7-9F18-750574AC3725}" srcOrd="0" destOrd="0" presId="urn:microsoft.com/office/officeart/2005/8/layout/hierarchy2"/>
    <dgm:cxn modelId="{FEA60026-F270-4C02-B0E4-7A166F54184B}" srcId="{26430F03-D0EA-437B-ADD1-6DAF038632CD}" destId="{A0599281-1C43-44D3-A358-9462E3B87E06}" srcOrd="0" destOrd="0" parTransId="{4A9625C2-3737-476D-A569-FD018F95C77B}" sibTransId="{52929BC2-D3BE-4F91-810A-ACD43D4DCF54}"/>
    <dgm:cxn modelId="{96D50836-62CB-4453-ADFA-36149E5EA069}" type="presOf" srcId="{F8190F57-A46F-46AB-B9DD-BBA148D6F0E3}" destId="{16FCD57B-1D52-4248-ADC9-FDD0CCEA359D}" srcOrd="0" destOrd="0" presId="urn:microsoft.com/office/officeart/2005/8/layout/hierarchy2"/>
    <dgm:cxn modelId="{E191B25E-19B3-4479-96E9-123087AD3C6C}" type="presOf" srcId="{0E40168E-36BB-4B17-9657-503AC2F168CA}" destId="{95347EB6-9CF5-4748-BCF3-849CD2FDF97A}" srcOrd="0" destOrd="0" presId="urn:microsoft.com/office/officeart/2005/8/layout/hierarchy2"/>
    <dgm:cxn modelId="{2744A25F-00C8-4F99-AFCB-C74A7A8AB70E}" type="presOf" srcId="{4A9625C2-3737-476D-A569-FD018F95C77B}" destId="{65359761-5520-4042-9FD4-3FDD107E17D6}" srcOrd="0" destOrd="0" presId="urn:microsoft.com/office/officeart/2005/8/layout/hierarchy2"/>
    <dgm:cxn modelId="{ADF31A60-FCB4-4501-BECD-2046A27A0577}" srcId="{0E40168E-36BB-4B17-9657-503AC2F168CA}" destId="{26430F03-D0EA-437B-ADD1-6DAF038632CD}" srcOrd="0" destOrd="0" parTransId="{8B3B0CA2-E7F1-409E-8821-127EFA8E4503}" sibTransId="{08DF7DF4-DFDC-4755-90C9-181C83B93655}"/>
    <dgm:cxn modelId="{B6AAEB4C-A159-4ED9-929D-77BDA705A183}" type="presOf" srcId="{090B8A7A-C943-4DFB-9654-6D8161BE4B98}" destId="{74D6BAA8-EAF7-4A45-8E8C-2A88990DD868}" srcOrd="0" destOrd="0" presId="urn:microsoft.com/office/officeart/2005/8/layout/hierarchy2"/>
    <dgm:cxn modelId="{497C6A74-7060-4B6B-990E-D9CBBF244109}" type="presOf" srcId="{F8190F57-A46F-46AB-B9DD-BBA148D6F0E3}" destId="{2CD3CD37-E231-4ABE-ACC5-4ABCFBFA2F41}" srcOrd="1" destOrd="0" presId="urn:microsoft.com/office/officeart/2005/8/layout/hierarchy2"/>
    <dgm:cxn modelId="{18E03C79-DE14-44FC-9120-F5A416AFDA39}" type="presOf" srcId="{090B8A7A-C943-4DFB-9654-6D8161BE4B98}" destId="{913AF8CC-5A26-4523-BAE6-C578B7B58F58}" srcOrd="1" destOrd="0" presId="urn:microsoft.com/office/officeart/2005/8/layout/hierarchy2"/>
    <dgm:cxn modelId="{4FD30186-F49D-4D76-A65A-8BAF8AD6DEDD}" type="presOf" srcId="{8AFEF79E-7E4E-4AAD-B5F5-309F9142DBD8}" destId="{CBCED29C-D4BF-4D42-A126-5410B50EFC16}" srcOrd="0" destOrd="0" presId="urn:microsoft.com/office/officeart/2005/8/layout/hierarchy2"/>
    <dgm:cxn modelId="{22CBD497-DD56-4718-B213-89D2F4E58DC3}" srcId="{26430F03-D0EA-437B-ADD1-6DAF038632CD}" destId="{3F0D5076-1BFC-42CE-9EEA-B9EE48A87842}" srcOrd="1" destOrd="0" parTransId="{F8190F57-A46F-46AB-B9DD-BBA148D6F0E3}" sibTransId="{FE845A1A-A8F7-4F15-B31F-4DF9A06B2581}"/>
    <dgm:cxn modelId="{21179F99-32E0-4DEB-9D52-C025860AC1B7}" type="presOf" srcId="{3F0D5076-1BFC-42CE-9EEA-B9EE48A87842}" destId="{F278E4E4-1932-4326-80A5-F3AF775E062F}" srcOrd="0" destOrd="0" presId="urn:microsoft.com/office/officeart/2005/8/layout/hierarchy2"/>
    <dgm:cxn modelId="{3D0D77A9-771C-4269-897D-7524EEDE2665}" type="presOf" srcId="{26430F03-D0EA-437B-ADD1-6DAF038632CD}" destId="{CCB4495F-6351-4328-80B3-37637CFA4F5D}" srcOrd="0" destOrd="0" presId="urn:microsoft.com/office/officeart/2005/8/layout/hierarchy2"/>
    <dgm:cxn modelId="{4641D1D8-FFB9-46DF-AA8C-37A7C050B9ED}" srcId="{26430F03-D0EA-437B-ADD1-6DAF038632CD}" destId="{8AFEF79E-7E4E-4AAD-B5F5-309F9142DBD8}" srcOrd="2" destOrd="0" parTransId="{090B8A7A-C943-4DFB-9654-6D8161BE4B98}" sibTransId="{E3A99F7A-70F8-4D18-A351-1C9B3AE9EE8B}"/>
    <dgm:cxn modelId="{3ADC53E1-53DB-4CA2-A2F1-DF9AE2CB46DF}" type="presOf" srcId="{4A9625C2-3737-476D-A569-FD018F95C77B}" destId="{279FECAD-ADF9-4C5F-BFCB-07C74AFBDDE6}" srcOrd="1" destOrd="0" presId="urn:microsoft.com/office/officeart/2005/8/layout/hierarchy2"/>
    <dgm:cxn modelId="{50260595-BDB5-4676-9404-D16A09EF9623}" type="presParOf" srcId="{95347EB6-9CF5-4748-BCF3-849CD2FDF97A}" destId="{7273B723-AA85-49F6-ABF1-26C6E03394B9}" srcOrd="0" destOrd="0" presId="urn:microsoft.com/office/officeart/2005/8/layout/hierarchy2"/>
    <dgm:cxn modelId="{4878E5C5-264D-4C3D-B775-44E660031751}" type="presParOf" srcId="{7273B723-AA85-49F6-ABF1-26C6E03394B9}" destId="{CCB4495F-6351-4328-80B3-37637CFA4F5D}" srcOrd="0" destOrd="0" presId="urn:microsoft.com/office/officeart/2005/8/layout/hierarchy2"/>
    <dgm:cxn modelId="{EC5AFB85-1295-4EB0-B6A3-BBFEE11FC875}" type="presParOf" srcId="{7273B723-AA85-49F6-ABF1-26C6E03394B9}" destId="{C118ABF6-D556-43E0-8D58-7D9EC4416995}" srcOrd="1" destOrd="0" presId="urn:microsoft.com/office/officeart/2005/8/layout/hierarchy2"/>
    <dgm:cxn modelId="{952047A4-105F-40C7-9CB5-E18D5DC96C34}" type="presParOf" srcId="{C118ABF6-D556-43E0-8D58-7D9EC4416995}" destId="{65359761-5520-4042-9FD4-3FDD107E17D6}" srcOrd="0" destOrd="0" presId="urn:microsoft.com/office/officeart/2005/8/layout/hierarchy2"/>
    <dgm:cxn modelId="{C4EDEC93-8CDF-442D-ABBE-F42666B569E6}" type="presParOf" srcId="{65359761-5520-4042-9FD4-3FDD107E17D6}" destId="{279FECAD-ADF9-4C5F-BFCB-07C74AFBDDE6}" srcOrd="0" destOrd="0" presId="urn:microsoft.com/office/officeart/2005/8/layout/hierarchy2"/>
    <dgm:cxn modelId="{37C12560-0745-4FBA-9967-806959116CC8}" type="presParOf" srcId="{C118ABF6-D556-43E0-8D58-7D9EC4416995}" destId="{60007064-D4FE-48AA-8105-D17CD6C1329A}" srcOrd="1" destOrd="0" presId="urn:microsoft.com/office/officeart/2005/8/layout/hierarchy2"/>
    <dgm:cxn modelId="{52F68FBA-9985-44E8-A6A7-AEC647E78C89}" type="presParOf" srcId="{60007064-D4FE-48AA-8105-D17CD6C1329A}" destId="{91E6E3AF-5676-43E7-9F18-750574AC3725}" srcOrd="0" destOrd="0" presId="urn:microsoft.com/office/officeart/2005/8/layout/hierarchy2"/>
    <dgm:cxn modelId="{61048133-CD84-4308-A718-8EC62F971500}" type="presParOf" srcId="{60007064-D4FE-48AA-8105-D17CD6C1329A}" destId="{97D71DC6-2028-4FC6-8324-B9C562924493}" srcOrd="1" destOrd="0" presId="urn:microsoft.com/office/officeart/2005/8/layout/hierarchy2"/>
    <dgm:cxn modelId="{675DCE7A-D7E1-4FFE-924B-62D6812A18CF}" type="presParOf" srcId="{C118ABF6-D556-43E0-8D58-7D9EC4416995}" destId="{16FCD57B-1D52-4248-ADC9-FDD0CCEA359D}" srcOrd="2" destOrd="0" presId="urn:microsoft.com/office/officeart/2005/8/layout/hierarchy2"/>
    <dgm:cxn modelId="{C53D58E5-73BF-4CFC-9DBF-5A62CAEE55BD}" type="presParOf" srcId="{16FCD57B-1D52-4248-ADC9-FDD0CCEA359D}" destId="{2CD3CD37-E231-4ABE-ACC5-4ABCFBFA2F41}" srcOrd="0" destOrd="0" presId="urn:microsoft.com/office/officeart/2005/8/layout/hierarchy2"/>
    <dgm:cxn modelId="{0C33740F-F09D-4E76-B367-5F026C372252}" type="presParOf" srcId="{C118ABF6-D556-43E0-8D58-7D9EC4416995}" destId="{7FA2D5BC-7FA1-455A-9745-955FB3EA4831}" srcOrd="3" destOrd="0" presId="urn:microsoft.com/office/officeart/2005/8/layout/hierarchy2"/>
    <dgm:cxn modelId="{B0DECF24-B3DC-470E-8999-AE9CBE7D9D14}" type="presParOf" srcId="{7FA2D5BC-7FA1-455A-9745-955FB3EA4831}" destId="{F278E4E4-1932-4326-80A5-F3AF775E062F}" srcOrd="0" destOrd="0" presId="urn:microsoft.com/office/officeart/2005/8/layout/hierarchy2"/>
    <dgm:cxn modelId="{39D55B7C-A806-450D-8AA1-E61345815861}" type="presParOf" srcId="{7FA2D5BC-7FA1-455A-9745-955FB3EA4831}" destId="{9DB83E50-9F4C-48CB-8513-0E6D9343F353}" srcOrd="1" destOrd="0" presId="urn:microsoft.com/office/officeart/2005/8/layout/hierarchy2"/>
    <dgm:cxn modelId="{47ACBFAF-403A-4691-89D3-3A33C8B8FDE6}" type="presParOf" srcId="{C118ABF6-D556-43E0-8D58-7D9EC4416995}" destId="{74D6BAA8-EAF7-4A45-8E8C-2A88990DD868}" srcOrd="4" destOrd="0" presId="urn:microsoft.com/office/officeart/2005/8/layout/hierarchy2"/>
    <dgm:cxn modelId="{D2F2658A-316B-494A-8FC4-B2826E30242C}" type="presParOf" srcId="{74D6BAA8-EAF7-4A45-8E8C-2A88990DD868}" destId="{913AF8CC-5A26-4523-BAE6-C578B7B58F58}" srcOrd="0" destOrd="0" presId="urn:microsoft.com/office/officeart/2005/8/layout/hierarchy2"/>
    <dgm:cxn modelId="{A679DEA3-4057-48FC-9E8C-346BA76AD609}" type="presParOf" srcId="{C118ABF6-D556-43E0-8D58-7D9EC4416995}" destId="{B58A8563-468F-43B0-8457-F71C19A5F26C}" srcOrd="5" destOrd="0" presId="urn:microsoft.com/office/officeart/2005/8/layout/hierarchy2"/>
    <dgm:cxn modelId="{45C59903-9E01-439D-B0B5-AC9D7408A681}" type="presParOf" srcId="{B58A8563-468F-43B0-8457-F71C19A5F26C}" destId="{CBCED29C-D4BF-4D42-A126-5410B50EFC16}" srcOrd="0" destOrd="0" presId="urn:microsoft.com/office/officeart/2005/8/layout/hierarchy2"/>
    <dgm:cxn modelId="{257E2A41-AC0B-4B27-89D7-0D4EB3A692BF}" type="presParOf" srcId="{B58A8563-468F-43B0-8457-F71C19A5F26C}" destId="{40A8984F-5C2E-44AA-9904-A75433CA190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B4495F-6351-4328-80B3-37637CFA4F5D}">
      <dsp:nvSpPr>
        <dsp:cNvPr id="0" name=""/>
        <dsp:cNvSpPr/>
      </dsp:nvSpPr>
      <dsp:spPr>
        <a:xfrm>
          <a:off x="2060" y="1449760"/>
          <a:ext cx="1691615" cy="84580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Style</a:t>
          </a:r>
        </a:p>
      </dsp:txBody>
      <dsp:txXfrm>
        <a:off x="26833" y="1474533"/>
        <a:ext cx="1642069" cy="796261"/>
      </dsp:txXfrm>
    </dsp:sp>
    <dsp:sp modelId="{65359761-5520-4042-9FD4-3FDD107E17D6}">
      <dsp:nvSpPr>
        <dsp:cNvPr id="0" name=""/>
        <dsp:cNvSpPr/>
      </dsp:nvSpPr>
      <dsp:spPr>
        <a:xfrm rot="18294373">
          <a:off x="1439998" y="1366000"/>
          <a:ext cx="1186064" cy="40649"/>
        </a:xfrm>
        <a:custGeom>
          <a:avLst/>
          <a:gdLst/>
          <a:ahLst/>
          <a:cxnLst/>
          <a:rect l="0" t="0" r="0" b="0"/>
          <a:pathLst>
            <a:path>
              <a:moveTo>
                <a:pt x="0" y="20324"/>
              </a:moveTo>
              <a:lnTo>
                <a:pt x="1186064" y="20324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2003378" y="1356673"/>
        <a:ext cx="59303" cy="59303"/>
      </dsp:txXfrm>
    </dsp:sp>
    <dsp:sp modelId="{91E6E3AF-5676-43E7-9F18-750574AC3725}">
      <dsp:nvSpPr>
        <dsp:cNvPr id="0" name=""/>
        <dsp:cNvSpPr/>
      </dsp:nvSpPr>
      <dsp:spPr>
        <a:xfrm>
          <a:off x="2372384" y="477081"/>
          <a:ext cx="1691615" cy="84580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Individual (idiolect)</a:t>
          </a:r>
        </a:p>
      </dsp:txBody>
      <dsp:txXfrm>
        <a:off x="2397157" y="501854"/>
        <a:ext cx="1642069" cy="796261"/>
      </dsp:txXfrm>
    </dsp:sp>
    <dsp:sp modelId="{16FCD57B-1D52-4248-ADC9-FDD0CCEA359D}">
      <dsp:nvSpPr>
        <dsp:cNvPr id="0" name=""/>
        <dsp:cNvSpPr/>
      </dsp:nvSpPr>
      <dsp:spPr>
        <a:xfrm>
          <a:off x="1693676" y="1852339"/>
          <a:ext cx="676646" cy="40649"/>
        </a:xfrm>
        <a:custGeom>
          <a:avLst/>
          <a:gdLst/>
          <a:ahLst/>
          <a:cxnLst/>
          <a:rect l="0" t="0" r="0" b="0"/>
          <a:pathLst>
            <a:path>
              <a:moveTo>
                <a:pt x="0" y="20324"/>
              </a:moveTo>
              <a:lnTo>
                <a:pt x="676646" y="20324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2015083" y="1855748"/>
        <a:ext cx="33832" cy="33832"/>
      </dsp:txXfrm>
    </dsp:sp>
    <dsp:sp modelId="{F278E4E4-1932-4326-80A5-F3AF775E062F}">
      <dsp:nvSpPr>
        <dsp:cNvPr id="0" name=""/>
        <dsp:cNvSpPr/>
      </dsp:nvSpPr>
      <dsp:spPr>
        <a:xfrm>
          <a:off x="2370323" y="1449760"/>
          <a:ext cx="1691615" cy="84580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Social (sociolect)</a:t>
          </a:r>
        </a:p>
      </dsp:txBody>
      <dsp:txXfrm>
        <a:off x="2395096" y="1474533"/>
        <a:ext cx="1642069" cy="796261"/>
      </dsp:txXfrm>
    </dsp:sp>
    <dsp:sp modelId="{74D6BAA8-EAF7-4A45-8E8C-2A88990DD868}">
      <dsp:nvSpPr>
        <dsp:cNvPr id="0" name=""/>
        <dsp:cNvSpPr/>
      </dsp:nvSpPr>
      <dsp:spPr>
        <a:xfrm rot="3310531">
          <a:off x="1439556" y="2338679"/>
          <a:ext cx="1184886" cy="40649"/>
        </a:xfrm>
        <a:custGeom>
          <a:avLst/>
          <a:gdLst/>
          <a:ahLst/>
          <a:cxnLst/>
          <a:rect l="0" t="0" r="0" b="0"/>
          <a:pathLst>
            <a:path>
              <a:moveTo>
                <a:pt x="0" y="20324"/>
              </a:moveTo>
              <a:lnTo>
                <a:pt x="1184886" y="20324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2002377" y="2329381"/>
        <a:ext cx="59244" cy="59244"/>
      </dsp:txXfrm>
    </dsp:sp>
    <dsp:sp modelId="{CBCED29C-D4BF-4D42-A126-5410B50EFC16}">
      <dsp:nvSpPr>
        <dsp:cNvPr id="0" name=""/>
        <dsp:cNvSpPr/>
      </dsp:nvSpPr>
      <dsp:spPr>
        <a:xfrm>
          <a:off x="2370323" y="2422439"/>
          <a:ext cx="1691615" cy="84580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Literary</a:t>
          </a:r>
        </a:p>
      </dsp:txBody>
      <dsp:txXfrm>
        <a:off x="2395096" y="2447212"/>
        <a:ext cx="1642069" cy="7962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919326-8080-4A50-8F85-716FCEE4E028}" type="datetimeFigureOut">
              <a:rPr lang="en-GB" smtClean="0"/>
              <a:t>02/09/2018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7772C9-CB2B-44B7-AB58-6CC9A72F94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407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0" y="6356350"/>
            <a:ext cx="6629400" cy="365125"/>
          </a:xfrm>
        </p:spPr>
        <p:txBody>
          <a:bodyPr/>
          <a:lstStyle>
            <a:lvl1pPr>
              <a:defRPr sz="1100"/>
            </a:lvl1pPr>
          </a:lstStyle>
          <a:p>
            <a:pPr algn="l"/>
            <a:r>
              <a:rPr lang="en-GB" dirty="0"/>
              <a:t>Brezina, V. (2018). </a:t>
            </a:r>
            <a:r>
              <a:rPr lang="en-GB" i="1" dirty="0"/>
              <a:t>Statistics in Corpus Linguistics: A Practical Guide</a:t>
            </a:r>
            <a:r>
              <a:rPr lang="en-GB" dirty="0"/>
              <a:t>. Cambridge: Cambridge University Press.</a:t>
            </a:r>
          </a:p>
          <a:p>
            <a:endParaRPr lang="en-GB" dirty="0"/>
          </a:p>
        </p:txBody>
      </p:sp>
      <p:pic>
        <p:nvPicPr>
          <p:cNvPr id="8" name="Picture 4" descr="book cover">
            <a:extLst>
              <a:ext uri="{FF2B5EF4-FFF2-40B4-BE49-F238E27FC236}">
                <a16:creationId xmlns:a16="http://schemas.microsoft.com/office/drawing/2014/main" id="{0593A940-6F11-445C-B7DB-97DF1893AB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665" y="4012248"/>
            <a:ext cx="1770392" cy="2675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43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C708-6836-464B-81B8-95058C29CDA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dirty="0"/>
              <a:t>Brezina, V. (2018). </a:t>
            </a:r>
            <a:r>
              <a:rPr lang="en-GB" i="1" dirty="0"/>
              <a:t>Statistics in Corpus Linguistics: A Practical Guide</a:t>
            </a:r>
            <a:r>
              <a:rPr lang="en-GB" dirty="0"/>
              <a:t>. Cambridge: Cambridge University Press.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1846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</p:spPr>
        <p:txBody>
          <a:bodyPr/>
          <a:lstStyle>
            <a:lvl1pPr algn="l">
              <a:defRPr sz="1100">
                <a:latin typeface="+mj-lt"/>
              </a:defRPr>
            </a:lvl1pPr>
          </a:lstStyle>
          <a:p>
            <a:r>
              <a:rPr lang="en-GB" dirty="0"/>
              <a:t>Brezina, V. (2018). </a:t>
            </a:r>
            <a:r>
              <a:rPr lang="en-GB" i="1" dirty="0"/>
              <a:t>Statistics in Corpus Linguistics: A Practical Guide</a:t>
            </a:r>
            <a:r>
              <a:rPr lang="en-GB" dirty="0"/>
              <a:t>. Cambridge: Cambridge University Press.</a:t>
            </a:r>
          </a:p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C708-6836-464B-81B8-95058C29CD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375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Brezina, V. (2018). Statistics in Corpus Linguistics: A Practical Guide. Cambridge: Cambridge University Press.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C708-6836-464B-81B8-95058C29CD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038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C708-6836-464B-81B8-95058C29CDA5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dirty="0"/>
              <a:t>Brezina, V. (2018). </a:t>
            </a:r>
            <a:r>
              <a:rPr lang="en-GB" i="1" dirty="0"/>
              <a:t>Statistics in Corpus Linguistics: A Practical Guide</a:t>
            </a:r>
            <a:r>
              <a:rPr lang="en-GB" dirty="0"/>
              <a:t>. Cambridge: Cambridge University Press.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1294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C708-6836-464B-81B8-95058C29CDA5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dirty="0"/>
              <a:t>Brezina, V. (2018). </a:t>
            </a:r>
            <a:r>
              <a:rPr lang="en-GB" i="1" dirty="0"/>
              <a:t>Statistics in Corpus Linguistics: A Practical Guide</a:t>
            </a:r>
            <a:r>
              <a:rPr lang="en-GB" dirty="0"/>
              <a:t>. Cambridge: Cambridge University Press.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C708-6836-464B-81B8-95058C29CDA5}" type="slidenum">
              <a:rPr lang="en-GB" smtClean="0"/>
              <a:t>‹#›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dirty="0"/>
              <a:t>Brezina, V. (2018). </a:t>
            </a:r>
            <a:r>
              <a:rPr lang="en-GB" i="1" dirty="0"/>
              <a:t>Statistics in Corpus Linguistics: A Practical Guide</a:t>
            </a:r>
            <a:r>
              <a:rPr lang="en-GB" dirty="0"/>
              <a:t>. Cambridge: Cambridge University Press.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376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C708-6836-464B-81B8-95058C29CDA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dirty="0"/>
              <a:t>Brezina, V. (2018). </a:t>
            </a:r>
            <a:r>
              <a:rPr lang="en-GB" i="1" dirty="0"/>
              <a:t>Statistics in Corpus Linguistics: A Practical Guide</a:t>
            </a:r>
            <a:r>
              <a:rPr lang="en-GB" dirty="0"/>
              <a:t>. Cambridge: Cambridge University Press.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3618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C708-6836-464B-81B8-95058C29CDA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dirty="0"/>
              <a:t>Brezina, V. (2018). </a:t>
            </a:r>
            <a:r>
              <a:rPr lang="en-GB" i="1" dirty="0"/>
              <a:t>Statistics in Corpus Linguistics: A Practical Guide</a:t>
            </a:r>
            <a:r>
              <a:rPr lang="en-GB" dirty="0"/>
              <a:t>. Cambridge: Cambridge University Press.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0328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C708-6836-464B-81B8-95058C29CDA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dirty="0"/>
              <a:t>Brezina, V. (2018). </a:t>
            </a:r>
            <a:r>
              <a:rPr lang="en-GB" i="1" dirty="0"/>
              <a:t>Statistics in Corpus Linguistics: A Practical Guide</a:t>
            </a:r>
            <a:r>
              <a:rPr lang="en-GB" dirty="0"/>
              <a:t>. Cambridge: Cambridge University Press.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1295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GB" dirty="0"/>
              <a:t>Brezina, V. (2018). </a:t>
            </a:r>
            <a:r>
              <a:rPr lang="en-GB" i="1" dirty="0"/>
              <a:t>Statistics in Corpus Linguistics: A Practical Guide</a:t>
            </a:r>
            <a:r>
              <a:rPr lang="en-GB" dirty="0"/>
              <a:t>. Cambridge: Cambridge University Press.</a:t>
            </a:r>
          </a:p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5C708-6836-464B-81B8-95058C29CDA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6005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C000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Sociolinguistics and stylistics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 dirty="0"/>
              <a:t>Brezina, V. (2018). </a:t>
            </a:r>
            <a:r>
              <a:rPr lang="en-GB" i="1" dirty="0"/>
              <a:t>Statistics in Corpus Linguistics: A Practical Guide</a:t>
            </a:r>
            <a:r>
              <a:rPr lang="en-GB" dirty="0"/>
              <a:t>. Cambridge: Cambridge University Press.</a:t>
            </a:r>
          </a:p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07CC003-C535-4BBD-B541-80BB91BA5B00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9769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C708-6836-464B-81B8-95058C29CDA5}" type="slidenum">
              <a:rPr lang="en-GB" smtClean="0"/>
              <a:t>10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D3EE39-36E7-4D28-98BC-15187CA6B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739" y="738188"/>
            <a:ext cx="11191875" cy="5438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148D5A-BE88-4720-8B8F-4EE960AD6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803" y="687265"/>
            <a:ext cx="10782300" cy="5600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323C73-9946-4FD2-A6F5-B922C9DC99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666" y="730860"/>
            <a:ext cx="10763250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0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C708-6836-464B-81B8-95058C29CDA5}" type="slidenum">
              <a:rPr lang="en-GB" smtClean="0"/>
              <a:t>11</a:t>
            </a:fld>
            <a:endParaRPr lang="en-GB"/>
          </a:p>
        </p:txBody>
      </p:sp>
      <p:pic>
        <p:nvPicPr>
          <p:cNvPr id="1028" name="Picture 4" descr="http://corpora.lancs.ac.uk/stats/tmp/ftaukyg6zd.png?=1239293">
            <a:extLst>
              <a:ext uri="{FF2B5EF4-FFF2-40B4-BE49-F238E27FC236}">
                <a16:creationId xmlns:a16="http://schemas.microsoft.com/office/drawing/2014/main" id="{D7838A15-CA62-4CC1-85C3-9B40DFBC7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231" y="234462"/>
            <a:ext cx="6623538" cy="662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105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97494-E48D-4542-91EF-8CB719A5E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T-test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B7D9C7-73D3-4232-9DB1-15D3A07AE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Brezina, V. (2018). </a:t>
            </a:r>
            <a:r>
              <a:rPr lang="en-GB" i="1"/>
              <a:t>Statistics in Corpus Linguistics: A Practical Guide</a:t>
            </a:r>
            <a:r>
              <a:rPr lang="en-GB"/>
              <a:t>. Cambridge: Cambridge University Press.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C6DE0D-1A4B-4144-9D34-AFCC36193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C708-6836-464B-81B8-95058C29CDA5}" type="slidenum">
              <a:rPr lang="en-GB" smtClean="0"/>
              <a:t>12</a:t>
            </a:fld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9244111-B5C4-4F14-967D-76F83FB05B0E}"/>
                  </a:ext>
                </a:extLst>
              </p:cNvPr>
              <p:cNvSpPr/>
              <p:nvPr/>
            </p:nvSpPr>
            <p:spPr>
              <a:xfrm>
                <a:off x="838200" y="2194358"/>
                <a:ext cx="10314039" cy="10630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GB" sz="2400" spc="-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Welch’s independent sample t-test </a:t>
                </a:r>
                <a14:m>
                  <m:oMath xmlns:m="http://schemas.openxmlformats.org/officeDocument/2006/math">
                    <m:r>
                      <a:rPr lang="en-GB" sz="2400" spc="-5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=</m:t>
                    </m:r>
                    <m:f>
                      <m:fPr>
                        <m:ctrlPr>
                          <a:rPr lang="en-GB" sz="2400" i="1" spc="-5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 sz="2400" spc="-5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Mean</m:t>
                        </m:r>
                        <m:r>
                          <a:rPr lang="en-GB" sz="2400" spc="-5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2400" spc="-5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of</m:t>
                        </m:r>
                        <m:r>
                          <a:rPr lang="en-GB" sz="2400" spc="-5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2400" spc="-5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group</m:t>
                        </m:r>
                        <m:r>
                          <a:rPr lang="en-GB" sz="2400" spc="-5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1</m:t>
                        </m:r>
                        <m:r>
                          <a:rPr lang="en-GB" sz="2400" i="1" spc="-5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GB" sz="2400" spc="-5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2400" spc="-5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Mean</m:t>
                        </m:r>
                        <m:r>
                          <a:rPr lang="en-GB" sz="2400" spc="-5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2400" spc="-5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of</m:t>
                        </m:r>
                        <m:r>
                          <a:rPr lang="en-GB" sz="2400" spc="-5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2400" spc="-5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group</m:t>
                        </m:r>
                        <m:r>
                          <a:rPr lang="en-GB" sz="2400" spc="-5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2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GB" sz="2400" i="1" spc="-5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GB" sz="2400" i="1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Variance</m:t>
                                </m:r>
                                <m: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of</m:t>
                                </m:r>
                                <m: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group</m:t>
                                </m:r>
                                <m: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Number</m:t>
                                </m:r>
                                <m: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of</m:t>
                                </m:r>
                                <m: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cases</m:t>
                                </m:r>
                                <m: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in</m:t>
                                </m:r>
                                <m: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group</m:t>
                                </m:r>
                                <m: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1</m:t>
                                </m:r>
                              </m:den>
                            </m:f>
                            <m:r>
                              <a:rPr lang="en-GB" sz="2400" spc="-5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 </m:t>
                            </m:r>
                            <m:f>
                              <m:fPr>
                                <m:ctrlPr>
                                  <a:rPr lang="en-GB" sz="2400" i="1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Variance</m:t>
                                </m:r>
                                <m: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of</m:t>
                                </m:r>
                                <m: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group</m:t>
                                </m:r>
                                <m: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Number</m:t>
                                </m:r>
                                <m: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of</m:t>
                                </m:r>
                                <m: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cases</m:t>
                                </m:r>
                                <m: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in</m:t>
                                </m:r>
                                <m: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group</m:t>
                                </m:r>
                                <m: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GB" sz="2400" spc="-5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rad>
                      </m:den>
                    </m:f>
                  </m:oMath>
                </a14:m>
                <a:endParaRPr lang="en-GB" sz="2400" spc="-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9244111-B5C4-4F14-967D-76F83FB05B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194358"/>
                <a:ext cx="10314039" cy="1063048"/>
              </a:xfrm>
              <a:prstGeom prst="rect">
                <a:avLst/>
              </a:prstGeom>
              <a:blipFill>
                <a:blip r:embed="rId2"/>
                <a:stretch>
                  <a:fillRect l="-9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0A1A67E-5ABD-4E31-BF9F-4AA9E74F4EF9}"/>
                  </a:ext>
                </a:extLst>
              </p:cNvPr>
              <p:cNvSpPr/>
              <p:nvPr/>
            </p:nvSpPr>
            <p:spPr>
              <a:xfrm>
                <a:off x="725620" y="4087073"/>
                <a:ext cx="5370380" cy="6674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  <m:r>
                        <m:rPr>
                          <m:sty m:val="p"/>
                        </m:rPr>
                        <a:rPr lang="en-GB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ariance</m:t>
                      </m:r>
                      <m:r>
                        <a:rPr lang="en-GB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sum</m:t>
                          </m:r>
                          <m:r>
                            <a:rPr lang="en-GB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GB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of</m:t>
                          </m:r>
                          <m:r>
                            <a:rPr lang="en-GB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GB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squared</m:t>
                          </m:r>
                          <m:r>
                            <a:rPr lang="en-GB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GB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distances</m:t>
                          </m:r>
                          <m:r>
                            <a:rPr lang="en-GB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GB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from</m:t>
                          </m:r>
                          <m:r>
                            <a:rPr lang="en-GB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GB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the</m:t>
                          </m:r>
                          <m:r>
                            <a:rPr lang="en-GB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GB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mean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degrees</m:t>
                          </m:r>
                          <m:r>
                            <a:rPr lang="en-GB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GB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of</m:t>
                          </m:r>
                          <m:r>
                            <a:rPr lang="en-GB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GB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freedom</m:t>
                          </m:r>
                        </m:den>
                      </m:f>
                    </m:oMath>
                  </m:oMathPara>
                </a14:m>
                <a:endParaRPr lang="en-GB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0A1A67E-5ABD-4E31-BF9F-4AA9E74F4E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620" y="4087073"/>
                <a:ext cx="5370380" cy="6674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6C134CB-D7B6-442F-ACB1-F8A162FD9B29}"/>
                  </a:ext>
                </a:extLst>
              </p:cNvPr>
              <p:cNvSpPr/>
              <p:nvPr/>
            </p:nvSpPr>
            <p:spPr>
              <a:xfrm>
                <a:off x="835599" y="2200337"/>
                <a:ext cx="10314039" cy="106304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GB" sz="2400" spc="-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Welch’s independent sample t-test </a:t>
                </a:r>
                <a14:m>
                  <m:oMath xmlns:m="http://schemas.openxmlformats.org/officeDocument/2006/math">
                    <m:r>
                      <a:rPr lang="en-GB" sz="2400" spc="-5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=</m:t>
                    </m:r>
                    <m:f>
                      <m:fPr>
                        <m:ctrlPr>
                          <a:rPr lang="en-GB" sz="2400" i="1" spc="-5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 sz="2400" spc="-5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Mean</m:t>
                        </m:r>
                        <m:r>
                          <a:rPr lang="en-GB" sz="2400" spc="-5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2400" spc="-5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of</m:t>
                        </m:r>
                        <m:r>
                          <a:rPr lang="en-GB" sz="2400" spc="-5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2400" spc="-5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group</m:t>
                        </m:r>
                        <m:r>
                          <a:rPr lang="en-GB" sz="2400" spc="-5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1</m:t>
                        </m:r>
                        <m:r>
                          <a:rPr lang="en-GB" sz="2400" i="1" spc="-5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GB" sz="2400" spc="-5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2400" spc="-5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Mean</m:t>
                        </m:r>
                        <m:r>
                          <a:rPr lang="en-GB" sz="2400" spc="-5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2400" spc="-5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of</m:t>
                        </m:r>
                        <m:r>
                          <a:rPr lang="en-GB" sz="2400" spc="-5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z="2400" spc="-5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group</m:t>
                        </m:r>
                        <m:r>
                          <a:rPr lang="en-GB" sz="2400" spc="-5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2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GB" sz="2400" i="1" spc="-5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GB" sz="2400" i="1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GB" sz="2400" spc="-5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Variance</m:t>
                                </m:r>
                                <m:r>
                                  <a:rPr lang="en-GB" sz="2400" spc="-5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GB" sz="2400" spc="-5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of</m:t>
                                </m:r>
                                <m:r>
                                  <a:rPr lang="en-GB" sz="2400" spc="-5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GB" sz="2400" spc="-5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group</m:t>
                                </m:r>
                                <m:r>
                                  <a:rPr lang="en-GB" sz="2400" spc="-5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Number</m:t>
                                </m:r>
                                <m: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of</m:t>
                                </m:r>
                                <m: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cases</m:t>
                                </m:r>
                                <m: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in</m:t>
                                </m:r>
                                <m: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group</m:t>
                                </m:r>
                                <m: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1</m:t>
                                </m:r>
                              </m:den>
                            </m:f>
                            <m:r>
                              <a:rPr lang="en-GB" sz="2400" spc="-5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 </m:t>
                            </m:r>
                            <m:f>
                              <m:fPr>
                                <m:ctrlPr>
                                  <a:rPr lang="en-GB" sz="2400" i="1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GB" sz="2400" spc="-5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Variance</m:t>
                                </m:r>
                                <m:r>
                                  <a:rPr lang="en-GB" sz="2400" spc="-5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GB" sz="2400" spc="-5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of</m:t>
                                </m:r>
                                <m:r>
                                  <a:rPr lang="en-GB" sz="2400" spc="-5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GB" sz="2400" spc="-5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group</m:t>
                                </m:r>
                                <m:r>
                                  <a:rPr lang="en-GB" sz="2400" spc="-5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Number</m:t>
                                </m:r>
                                <m: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of</m:t>
                                </m:r>
                                <m: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cases</m:t>
                                </m:r>
                                <m: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in</m:t>
                                </m:r>
                                <m: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group</m:t>
                                </m:r>
                                <m:r>
                                  <a:rPr lang="en-GB" sz="2400" spc="-5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GB" sz="2400" spc="-5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rad>
                      </m:den>
                    </m:f>
                  </m:oMath>
                </a14:m>
                <a:endParaRPr lang="en-GB" sz="2400" spc="-50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6C134CB-D7B6-442F-ACB1-F8A162FD9B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599" y="2200337"/>
                <a:ext cx="10314039" cy="1063048"/>
              </a:xfrm>
              <a:prstGeom prst="rect">
                <a:avLst/>
              </a:prstGeom>
              <a:blipFill>
                <a:blip r:embed="rId4"/>
                <a:stretch>
                  <a:fillRect l="-8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lowchart: Magnetic Disk 11">
            <a:extLst>
              <a:ext uri="{FF2B5EF4-FFF2-40B4-BE49-F238E27FC236}">
                <a16:creationId xmlns:a16="http://schemas.microsoft.com/office/drawing/2014/main" id="{558B4FA8-611D-4F57-ACF8-54A1861664A3}"/>
              </a:ext>
            </a:extLst>
          </p:cNvPr>
          <p:cNvSpPr/>
          <p:nvPr/>
        </p:nvSpPr>
        <p:spPr>
          <a:xfrm>
            <a:off x="8250846" y="4350436"/>
            <a:ext cx="1152128" cy="1152128"/>
          </a:xfrm>
          <a:prstGeom prst="flowChartMagneticDisk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Corpus (male) </a:t>
            </a:r>
            <a:endParaRPr lang="en-GB" sz="1200" dirty="0"/>
          </a:p>
        </p:txBody>
      </p:sp>
      <p:sp>
        <p:nvSpPr>
          <p:cNvPr id="13" name="Flowchart: Magnetic Disk 12">
            <a:extLst>
              <a:ext uri="{FF2B5EF4-FFF2-40B4-BE49-F238E27FC236}">
                <a16:creationId xmlns:a16="http://schemas.microsoft.com/office/drawing/2014/main" id="{C3D43D72-0272-442B-918D-7F94A5266D91}"/>
              </a:ext>
            </a:extLst>
          </p:cNvPr>
          <p:cNvSpPr/>
          <p:nvPr/>
        </p:nvSpPr>
        <p:spPr>
          <a:xfrm>
            <a:off x="9979038" y="4371594"/>
            <a:ext cx="1152128" cy="1130970"/>
          </a:xfrm>
          <a:prstGeom prst="flowChartMagneticDisk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Corpus </a:t>
            </a:r>
            <a:r>
              <a:rPr lang="en-GB" sz="2000" spc="-80" dirty="0"/>
              <a:t>(female)</a:t>
            </a:r>
            <a:endParaRPr lang="en-GB" sz="1200" spc="-80" dirty="0"/>
          </a:p>
        </p:txBody>
      </p:sp>
      <p:cxnSp>
        <p:nvCxnSpPr>
          <p:cNvPr id="14" name="Elbow Connector 7">
            <a:extLst>
              <a:ext uri="{FF2B5EF4-FFF2-40B4-BE49-F238E27FC236}">
                <a16:creationId xmlns:a16="http://schemas.microsoft.com/office/drawing/2014/main" id="{B5086119-BA5E-46C9-9F7F-8AAAD220098E}"/>
              </a:ext>
            </a:extLst>
          </p:cNvPr>
          <p:cNvCxnSpPr>
            <a:stCxn id="12" idx="1"/>
            <a:endCxn id="13" idx="1"/>
          </p:cNvCxnSpPr>
          <p:nvPr/>
        </p:nvCxnSpPr>
        <p:spPr>
          <a:xfrm rot="16200000" flipH="1">
            <a:off x="9680427" y="3496919"/>
            <a:ext cx="21158" cy="1728192"/>
          </a:xfrm>
          <a:prstGeom prst="bentConnector3">
            <a:avLst>
              <a:gd name="adj1" fmla="val -1080442"/>
            </a:avLst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09F2719-6622-48DB-9A1C-C57AC1F72785}"/>
              </a:ext>
            </a:extLst>
          </p:cNvPr>
          <p:cNvSpPr txBox="1"/>
          <p:nvPr/>
        </p:nvSpPr>
        <p:spPr>
          <a:xfrm>
            <a:off x="8538878" y="5502564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16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36FDD8-74DB-413E-AE49-F02D161077B9}"/>
              </a:ext>
            </a:extLst>
          </p:cNvPr>
          <p:cNvSpPr txBox="1"/>
          <p:nvPr/>
        </p:nvSpPr>
        <p:spPr>
          <a:xfrm>
            <a:off x="10267070" y="5502564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14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87979B-05FB-44A7-9229-CC3F893AE9F3}"/>
              </a:ext>
            </a:extLst>
          </p:cNvPr>
          <p:cNvSpPr txBox="1"/>
          <p:nvPr/>
        </p:nvSpPr>
        <p:spPr>
          <a:xfrm>
            <a:off x="8980837" y="3731826"/>
            <a:ext cx="1420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C00000"/>
                </a:solidFill>
              </a:rPr>
              <a:t>p&lt;0.05</a:t>
            </a:r>
          </a:p>
        </p:txBody>
      </p:sp>
    </p:spTree>
    <p:extLst>
      <p:ext uri="{BB962C8B-B14F-4D97-AF65-F5344CB8AC3E}">
        <p14:creationId xmlns:p14="http://schemas.microsoft.com/office/powerpoint/2010/main" val="378506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2" grpId="0" animBg="1"/>
      <p:bldP spid="13" grpId="0" animBg="1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9A2D3-23C0-4823-8F2A-8F7D3E289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T-test (cont.)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4E0C9C-FEBC-48BC-8CFD-16CCD07C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Brezina, V. (2018). </a:t>
            </a:r>
            <a:r>
              <a:rPr lang="en-GB" i="1"/>
              <a:t>Statistics in Corpus Linguistics: A Practical Guide</a:t>
            </a:r>
            <a:r>
              <a:rPr lang="en-GB"/>
              <a:t>. Cambridge: Cambridge University Press.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030DDD-CDD4-49D3-9442-AE805F1FD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C708-6836-464B-81B8-95058C29CDA5}" type="slidenum">
              <a:rPr lang="en-GB" smtClean="0"/>
              <a:t>13</a:t>
            </a:fld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832B281-896B-454F-B556-6B3BBEE0F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493" y="2157208"/>
            <a:ext cx="7785035" cy="393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938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785E9-9F79-4FCB-A8EE-2BAE92813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size: Cohen’s </a:t>
            </a:r>
            <a:r>
              <a:rPr lang="en-GB" i="1" dirty="0"/>
              <a:t>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EAB559-0088-45CE-861A-61AE13BDC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Brezina, V. (2018). </a:t>
            </a:r>
            <a:r>
              <a:rPr lang="en-GB" i="1"/>
              <a:t>Statistics in Corpus Linguistics: A Practical Guide</a:t>
            </a:r>
            <a:r>
              <a:rPr lang="en-GB"/>
              <a:t>. Cambridge: Cambridge University Press.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9EA61-E823-43C6-B383-8AA516E5A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C708-6836-464B-81B8-95058C29CDA5}" type="slidenum">
              <a:rPr lang="en-GB" smtClean="0"/>
              <a:t>14</a:t>
            </a:fld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0AB041EB-B977-479C-A7E9-AE9F8BAE9C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42109" y="1825625"/>
                <a:ext cx="6706903" cy="8811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0" indent="0" algn="just">
                  <a:lnSpc>
                    <a:spcPct val="115000"/>
                  </a:lnSpc>
                  <a:spcAft>
                    <a:spcPts val="0"/>
                  </a:spcAft>
                  <a:buNone/>
                </a:pPr>
                <a:r>
                  <a:rPr lang="en-GB" spc="-50" dirty="0">
                    <a:solidFill>
                      <a:schemeClr val="tx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Cohen’s </a:t>
                </a:r>
                <a:r>
                  <a:rPr lang="en-GB" i="1" spc="-50" dirty="0">
                    <a:solidFill>
                      <a:schemeClr val="tx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GB" spc="-50" dirty="0">
                    <a:solidFill>
                      <a:schemeClr val="tx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pc="-5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=</m:t>
                    </m:r>
                    <m:f>
                      <m:fPr>
                        <m:ctrlPr>
                          <a:rPr lang="en-GB" i="1" spc="-5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 spc="-5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Mean</m:t>
                        </m:r>
                        <m:r>
                          <a:rPr lang="en-GB" spc="-5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pc="-5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of</m:t>
                        </m:r>
                        <m:r>
                          <a:rPr lang="en-GB" spc="-5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pc="-5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group</m:t>
                        </m:r>
                        <m:r>
                          <a:rPr lang="en-GB" spc="-5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1</m:t>
                        </m:r>
                        <m:r>
                          <a:rPr lang="en-GB" i="1" spc="-5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GB" spc="-5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pc="-5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Mean</m:t>
                        </m:r>
                        <m:r>
                          <a:rPr lang="en-GB" spc="-5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pc="-5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of</m:t>
                        </m:r>
                        <m:r>
                          <a:rPr lang="en-GB" spc="-5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pc="-5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group</m:t>
                        </m:r>
                        <m:r>
                          <a:rPr lang="en-GB" spc="-5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2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GB" spc="-5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pooled</m:t>
                        </m:r>
                        <m:r>
                          <a:rPr lang="en-GB" spc="-5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GB" i="1" spc="-5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𝑆𝐷</m:t>
                        </m:r>
                      </m:den>
                    </m:f>
                  </m:oMath>
                </a14:m>
                <a:r>
                  <a:rPr lang="en-GB" spc="-50" dirty="0">
                    <a:solidFill>
                      <a:schemeClr val="tx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0AB041EB-B977-479C-A7E9-AE9F8BAE9C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42109" y="1825625"/>
                <a:ext cx="6706903" cy="881139"/>
              </a:xfrm>
              <a:prstGeom prst="rect">
                <a:avLst/>
              </a:prstGeom>
              <a:blipFill>
                <a:blip r:embed="rId2"/>
                <a:stretch>
                  <a:fillRect l="-1909" b="-27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5">
                <a:extLst>
                  <a:ext uri="{FF2B5EF4-FFF2-40B4-BE49-F238E27FC236}">
                    <a16:creationId xmlns:a16="http://schemas.microsoft.com/office/drawing/2014/main" id="{D2923A8E-D16E-4197-8E3E-B7DC29392B0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825624"/>
                <a:ext cx="6706903" cy="88113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square" lIns="91440" tIns="45720" rIns="91440" bIns="4572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lnSpc>
                    <a:spcPct val="115000"/>
                  </a:lnSpc>
                  <a:buFont typeface="Wingdings" panose="05000000000000000000" pitchFamily="2" charset="2"/>
                  <a:buNone/>
                </a:pPr>
                <a:r>
                  <a:rPr lang="en-GB" spc="-50" dirty="0">
                    <a:solidFill>
                      <a:schemeClr val="tx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Cohen’s </a:t>
                </a:r>
                <a:r>
                  <a:rPr lang="en-GB" i="1" spc="-50" dirty="0">
                    <a:solidFill>
                      <a:schemeClr val="tx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GB" spc="-50" dirty="0">
                    <a:solidFill>
                      <a:schemeClr val="tx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pc="-5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=</m:t>
                    </m:r>
                    <m:f>
                      <m:fPr>
                        <m:ctrlPr>
                          <a:rPr lang="en-GB" i="1" spc="-5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 spc="-5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Mean</m:t>
                        </m:r>
                        <m:r>
                          <a:rPr lang="en-GB" spc="-5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pc="-5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of</m:t>
                        </m:r>
                        <m:r>
                          <a:rPr lang="en-GB" spc="-5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pc="-5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group</m:t>
                        </m:r>
                        <m:r>
                          <a:rPr lang="en-GB" spc="-5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1</m:t>
                        </m:r>
                        <m:r>
                          <a:rPr lang="en-GB" i="1" spc="-5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GB" spc="-5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pc="-5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Mean</m:t>
                        </m:r>
                        <m:r>
                          <a:rPr lang="en-GB" spc="-5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pc="-5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of</m:t>
                        </m:r>
                        <m:r>
                          <a:rPr lang="en-GB" spc="-5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spc="-5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group</m:t>
                        </m:r>
                        <m:r>
                          <a:rPr lang="en-GB" spc="-5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2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GB" spc="-5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pooled</m:t>
                        </m:r>
                        <m:r>
                          <a:rPr lang="en-GB" spc="-5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GB" i="1" spc="-5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𝑆𝐷</m:t>
                        </m:r>
                      </m:den>
                    </m:f>
                  </m:oMath>
                </a14:m>
                <a:r>
                  <a:rPr lang="en-GB" spc="-50" dirty="0">
                    <a:solidFill>
                      <a:schemeClr val="tx1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7" name="Content Placeholder 5">
                <a:extLst>
                  <a:ext uri="{FF2B5EF4-FFF2-40B4-BE49-F238E27FC236}">
                    <a16:creationId xmlns:a16="http://schemas.microsoft.com/office/drawing/2014/main" id="{D2923A8E-D16E-4197-8E3E-B7DC29392B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25624"/>
                <a:ext cx="6706903" cy="881139"/>
              </a:xfrm>
              <a:prstGeom prst="rect">
                <a:avLst/>
              </a:prstGeom>
              <a:blipFill>
                <a:blip r:embed="rId3"/>
                <a:stretch>
                  <a:fillRect l="-1909" b="-27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5889D6F-2859-4803-8D8B-FF31C5D724E1}"/>
                  </a:ext>
                </a:extLst>
              </p:cNvPr>
              <p:cNvSpPr/>
              <p:nvPr/>
            </p:nvSpPr>
            <p:spPr>
              <a:xfrm>
                <a:off x="838200" y="3461541"/>
                <a:ext cx="9033162" cy="7405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52095" indent="-228600"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GB" dirty="0">
                    <a:solidFill>
                      <a:srgbClr val="C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pooled </a:t>
                </a:r>
                <a:r>
                  <a:rPr lang="en-GB" i="1" dirty="0">
                    <a:solidFill>
                      <a:srgbClr val="C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SD</a:t>
                </a:r>
                <a:r>
                  <a:rPr lang="en-GB" dirty="0">
                    <a:solidFill>
                      <a:srgbClr val="C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GB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𝑆𝐷</m:t>
                                </m:r>
                                <m:r>
                                  <a:rPr lang="en-GB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GB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× </m:t>
                            </m:r>
                            <m:d>
                              <m:dPr>
                                <m:ctrlPr>
                                  <a:rPr lang="en-GB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cases</m:t>
                                </m:r>
                                <m:r>
                                  <a:rPr lang="en-GB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in</m:t>
                                </m:r>
                                <m:r>
                                  <a:rPr lang="en-GB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group</m:t>
                                </m:r>
                                <m:r>
                                  <a:rPr lang="en-GB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  <m:r>
                                  <a:rPr lang="en-GB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GB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e>
                            </m:d>
                            <m:r>
                              <a:rPr lang="en-GB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 </m:t>
                            </m:r>
                            <m:sSubSup>
                              <m:sSubSupPr>
                                <m:ctrlPr>
                                  <a:rPr lang="en-GB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𝑆𝐷</m:t>
                                </m:r>
                                <m:r>
                                  <a:rPr lang="en-GB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sub>
                              <m:sup>
                                <m:r>
                                  <a:rPr lang="en-GB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GB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× (</m:t>
                            </m:r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cases</m:t>
                            </m:r>
                            <m:r>
                              <a:rPr lang="en-GB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in</m:t>
                            </m:r>
                            <m:r>
                              <a:rPr lang="en-GB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group</m:t>
                            </m:r>
                            <m:r>
                              <a:rPr lang="en-GB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GB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GB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1)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all</m:t>
                            </m:r>
                            <m:r>
                              <a:rPr lang="en-GB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cases</m:t>
                            </m:r>
                            <m:r>
                              <a:rPr lang="en-GB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GB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rad>
                  </m:oMath>
                </a14:m>
                <a:endParaRPr lang="en-GB" dirty="0">
                  <a:solidFill>
                    <a:srgbClr val="C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5889D6F-2859-4803-8D8B-FF31C5D724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461541"/>
                <a:ext cx="9033162" cy="740587"/>
              </a:xfrm>
              <a:prstGeom prst="rect">
                <a:avLst/>
              </a:prstGeom>
              <a:blipFill>
                <a:blip r:embed="rId4"/>
                <a:stretch>
                  <a:fillRect l="-3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9A509B9F-BCD7-40E2-8697-CAA5EEB4327B}"/>
              </a:ext>
            </a:extLst>
          </p:cNvPr>
          <p:cNvSpPr/>
          <p:nvPr/>
        </p:nvSpPr>
        <p:spPr>
          <a:xfrm>
            <a:off x="942109" y="5357285"/>
            <a:ext cx="7571758" cy="4921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Interpretation of </a:t>
            </a:r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0.3 small, 0.5 medium, 0.8 large effect</a:t>
            </a:r>
          </a:p>
        </p:txBody>
      </p:sp>
      <p:sp>
        <p:nvSpPr>
          <p:cNvPr id="10" name="Flowchart: Magnetic Disk 9">
            <a:extLst>
              <a:ext uri="{FF2B5EF4-FFF2-40B4-BE49-F238E27FC236}">
                <a16:creationId xmlns:a16="http://schemas.microsoft.com/office/drawing/2014/main" id="{42B1A0BE-542C-4332-8CBA-FD26473C4544}"/>
              </a:ext>
            </a:extLst>
          </p:cNvPr>
          <p:cNvSpPr/>
          <p:nvPr/>
        </p:nvSpPr>
        <p:spPr>
          <a:xfrm>
            <a:off x="8250846" y="1939744"/>
            <a:ext cx="1152128" cy="1152128"/>
          </a:xfrm>
          <a:prstGeom prst="flowChartMagneticDisk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Corpus (male) </a:t>
            </a:r>
            <a:endParaRPr lang="en-GB" sz="1200" dirty="0"/>
          </a:p>
        </p:txBody>
      </p:sp>
      <p:sp>
        <p:nvSpPr>
          <p:cNvPr id="11" name="Flowchart: Magnetic Disk 10">
            <a:extLst>
              <a:ext uri="{FF2B5EF4-FFF2-40B4-BE49-F238E27FC236}">
                <a16:creationId xmlns:a16="http://schemas.microsoft.com/office/drawing/2014/main" id="{4CA9D7FD-56E4-4512-8676-5348ACEB3CC3}"/>
              </a:ext>
            </a:extLst>
          </p:cNvPr>
          <p:cNvSpPr/>
          <p:nvPr/>
        </p:nvSpPr>
        <p:spPr>
          <a:xfrm>
            <a:off x="9979038" y="1960902"/>
            <a:ext cx="1152128" cy="1130970"/>
          </a:xfrm>
          <a:prstGeom prst="flowChartMagneticDisk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Corpus </a:t>
            </a:r>
            <a:r>
              <a:rPr lang="en-GB" sz="2000" spc="-80" dirty="0"/>
              <a:t>(female)</a:t>
            </a:r>
            <a:endParaRPr lang="en-GB" sz="1200" spc="-80" dirty="0"/>
          </a:p>
        </p:txBody>
      </p:sp>
      <p:cxnSp>
        <p:nvCxnSpPr>
          <p:cNvPr id="12" name="Elbow Connector 7">
            <a:extLst>
              <a:ext uri="{FF2B5EF4-FFF2-40B4-BE49-F238E27FC236}">
                <a16:creationId xmlns:a16="http://schemas.microsoft.com/office/drawing/2014/main" id="{9F1AA0D1-A34F-4AC7-B7EE-950DE8D0EDC4}"/>
              </a:ext>
            </a:extLst>
          </p:cNvPr>
          <p:cNvCxnSpPr>
            <a:stCxn id="10" idx="1"/>
            <a:endCxn id="11" idx="1"/>
          </p:cNvCxnSpPr>
          <p:nvPr/>
        </p:nvCxnSpPr>
        <p:spPr>
          <a:xfrm rot="16200000" flipH="1">
            <a:off x="9680427" y="1086227"/>
            <a:ext cx="21158" cy="1728192"/>
          </a:xfrm>
          <a:prstGeom prst="bentConnector3">
            <a:avLst>
              <a:gd name="adj1" fmla="val -1080442"/>
            </a:avLst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7C2929C-2AA4-455D-8C2C-343644BD7A49}"/>
              </a:ext>
            </a:extLst>
          </p:cNvPr>
          <p:cNvSpPr txBox="1"/>
          <p:nvPr/>
        </p:nvSpPr>
        <p:spPr>
          <a:xfrm>
            <a:off x="8538878" y="3091872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301A6A-55E3-4FE5-93CD-57AFA7891D46}"/>
              </a:ext>
            </a:extLst>
          </p:cNvPr>
          <p:cNvSpPr txBox="1"/>
          <p:nvPr/>
        </p:nvSpPr>
        <p:spPr>
          <a:xfrm>
            <a:off x="10267070" y="3091872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14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2DA1CA-7DA5-4D64-ACEE-0906198D509F}"/>
              </a:ext>
            </a:extLst>
          </p:cNvPr>
          <p:cNvSpPr txBox="1"/>
          <p:nvPr/>
        </p:nvSpPr>
        <p:spPr>
          <a:xfrm>
            <a:off x="8980837" y="1321134"/>
            <a:ext cx="1420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0.3 SD apart</a:t>
            </a:r>
          </a:p>
        </p:txBody>
      </p:sp>
    </p:spTree>
    <p:extLst>
      <p:ext uri="{BB962C8B-B14F-4D97-AF65-F5344CB8AC3E}">
        <p14:creationId xmlns:p14="http://schemas.microsoft.com/office/powerpoint/2010/main" val="247782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DEC2E-42C4-427D-951F-6E83DD8D1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One-way ANOVA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84C641-2560-4BC2-94BF-B36523DDEFA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884601"/>
                <a:ext cx="10515600" cy="329236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sz="2400" dirty="0"/>
                  <a:t>One-way ANOVA (F) </a:t>
                </a:r>
                <a14:m>
                  <m:oMath xmlns:m="http://schemas.openxmlformats.org/officeDocument/2006/math">
                    <m:r>
                      <a:rPr lang="en-GB" sz="2400"/>
                      <m:t>  =</m:t>
                    </m:r>
                    <m:f>
                      <m:fPr>
                        <m:ctrlPr>
                          <a:rPr lang="en-GB" sz="2400" i="1"/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 sz="2400"/>
                          <m:t>Between</m:t>
                        </m:r>
                        <m:r>
                          <a:rPr lang="en-GB" sz="2400"/>
                          <m:t> </m:t>
                        </m:r>
                        <m:r>
                          <m:rPr>
                            <m:sty m:val="p"/>
                          </m:rPr>
                          <a:rPr lang="en-GB" sz="2400"/>
                          <m:t>group</m:t>
                        </m:r>
                        <m:r>
                          <a:rPr lang="en-GB" sz="2400"/>
                          <m:t> </m:t>
                        </m:r>
                        <m:r>
                          <m:rPr>
                            <m:sty m:val="p"/>
                          </m:rPr>
                          <a:rPr lang="en-GB" sz="2400"/>
                          <m:t>variance</m:t>
                        </m:r>
                        <m:r>
                          <a:rPr lang="en-GB" sz="2400"/>
                          <m:t> 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GB" sz="2400"/>
                          <m:t>Within</m:t>
                        </m:r>
                        <m:r>
                          <a:rPr lang="en-GB" sz="2400"/>
                          <m:t> </m:t>
                        </m:r>
                        <m:r>
                          <m:rPr>
                            <m:sty m:val="p"/>
                          </m:rPr>
                          <a:rPr lang="en-GB" sz="2400"/>
                          <m:t>group</m:t>
                        </m:r>
                        <m:r>
                          <a:rPr lang="en-GB" sz="2400"/>
                          <m:t> </m:t>
                        </m:r>
                        <m:r>
                          <m:rPr>
                            <m:sty m:val="p"/>
                          </m:rPr>
                          <a:rPr lang="en-GB" sz="2400"/>
                          <m:t>variance</m:t>
                        </m:r>
                      </m:den>
                    </m:f>
                    <m:r>
                      <a:rPr lang="en-GB" sz="2400"/>
                      <m:t> </m:t>
                    </m:r>
                    <m:r>
                      <a:rPr lang="en-GB" sz="2400" i="1"/>
                      <m:t> </m:t>
                    </m:r>
                  </m:oMath>
                </a14:m>
                <a:r>
                  <a:rPr lang="en-GB" sz="2400" dirty="0"/>
                  <a:t> </a:t>
                </a:r>
              </a:p>
              <a:p>
                <a:pPr marL="0" indent="0">
                  <a:buNone/>
                </a:pPr>
                <a:endParaRPr lang="en-GB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84C641-2560-4BC2-94BF-B36523DDEF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884601"/>
                <a:ext cx="10515600" cy="3292361"/>
              </a:xfrm>
              <a:blipFill>
                <a:blip r:embed="rId2"/>
                <a:stretch>
                  <a:fillRect l="-928" t="-1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797DAD-03CB-4DCD-A562-6FAE47AB9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Brezina, V. (2018). </a:t>
            </a:r>
            <a:r>
              <a:rPr lang="en-GB" i="1"/>
              <a:t>Statistics in Corpus Linguistics: A Practical Guide</a:t>
            </a:r>
            <a:r>
              <a:rPr lang="en-GB"/>
              <a:t>. Cambridge: Cambridge University Press.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973FC-3AA2-444A-9A0F-840246B4C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C708-6836-464B-81B8-95058C29CDA5}" type="slidenum">
              <a:rPr lang="en-GB" smtClean="0"/>
              <a:t>15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17FD02-8CFF-4080-9518-5DDE3D7A1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380" y="13855"/>
            <a:ext cx="5117042" cy="304181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1A3488-2FF2-4A8B-BE10-F11771159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5380" y="3190602"/>
            <a:ext cx="5126241" cy="316574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8296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DEC2E-42C4-427D-951F-6E83DD8D1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One-way ANOVA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84C641-2560-4BC2-94BF-B36523DDEFA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884601"/>
                <a:ext cx="10515600" cy="329236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sz="2400" dirty="0"/>
                  <a:t>One-way ANOVA (F) </a:t>
                </a:r>
                <a14:m>
                  <m:oMath xmlns:m="http://schemas.openxmlformats.org/officeDocument/2006/math">
                    <m:r>
                      <a:rPr lang="en-GB" sz="2400"/>
                      <m:t>  =</m:t>
                    </m:r>
                    <m:f>
                      <m:fPr>
                        <m:ctrlPr>
                          <a:rPr lang="en-GB" sz="2400" i="1"/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 sz="2400"/>
                          <m:t>Between</m:t>
                        </m:r>
                        <m:r>
                          <a:rPr lang="en-GB" sz="2400"/>
                          <m:t> </m:t>
                        </m:r>
                        <m:r>
                          <m:rPr>
                            <m:sty m:val="p"/>
                          </m:rPr>
                          <a:rPr lang="en-GB" sz="2400"/>
                          <m:t>group</m:t>
                        </m:r>
                        <m:r>
                          <a:rPr lang="en-GB" sz="2400"/>
                          <m:t> </m:t>
                        </m:r>
                        <m:r>
                          <m:rPr>
                            <m:sty m:val="p"/>
                          </m:rPr>
                          <a:rPr lang="en-GB" sz="2400"/>
                          <m:t>variance</m:t>
                        </m:r>
                        <m:r>
                          <a:rPr lang="en-GB" sz="2400"/>
                          <m:t> 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GB" sz="2400"/>
                          <m:t>Within</m:t>
                        </m:r>
                        <m:r>
                          <a:rPr lang="en-GB" sz="2400"/>
                          <m:t> </m:t>
                        </m:r>
                        <m:r>
                          <m:rPr>
                            <m:sty m:val="p"/>
                          </m:rPr>
                          <a:rPr lang="en-GB" sz="2400"/>
                          <m:t>group</m:t>
                        </m:r>
                        <m:r>
                          <a:rPr lang="en-GB" sz="2400"/>
                          <m:t> </m:t>
                        </m:r>
                        <m:r>
                          <m:rPr>
                            <m:sty m:val="p"/>
                          </m:rPr>
                          <a:rPr lang="en-GB" sz="2400"/>
                          <m:t>variance</m:t>
                        </m:r>
                      </m:den>
                    </m:f>
                    <m:r>
                      <a:rPr lang="en-GB" sz="2400"/>
                      <m:t> </m:t>
                    </m:r>
                    <m:r>
                      <a:rPr lang="en-GB" sz="2400" i="1"/>
                      <m:t> </m:t>
                    </m:r>
                  </m:oMath>
                </a14:m>
                <a:r>
                  <a:rPr lang="en-GB" sz="2400" dirty="0"/>
                  <a:t> </a:t>
                </a:r>
              </a:p>
              <a:p>
                <a:pPr marL="0" indent="0">
                  <a:buNone/>
                </a:pPr>
                <a:endParaRPr lang="en-GB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84C641-2560-4BC2-94BF-B36523DDEF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884601"/>
                <a:ext cx="10515600" cy="3292361"/>
              </a:xfrm>
              <a:blipFill>
                <a:blip r:embed="rId2"/>
                <a:stretch>
                  <a:fillRect l="-928" t="-1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797DAD-03CB-4DCD-A562-6FAE47AB9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Brezina, V. (2018). </a:t>
            </a:r>
            <a:r>
              <a:rPr lang="en-GB" i="1"/>
              <a:t>Statistics in Corpus Linguistics: A Practical Guide</a:t>
            </a:r>
            <a:r>
              <a:rPr lang="en-GB"/>
              <a:t>. Cambridge: Cambridge University Press.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973FC-3AA2-444A-9A0F-840246B4C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C708-6836-464B-81B8-95058C29CDA5}" type="slidenum">
              <a:rPr lang="en-GB" smtClean="0"/>
              <a:t>16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17FD02-8CFF-4080-9518-5DDE3D7A1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822" y="13855"/>
            <a:ext cx="10515600" cy="625096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26502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DEC2E-42C4-427D-951F-6E83DD8D1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One-way ANOVA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84C641-2560-4BC2-94BF-B36523DDEFA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884601"/>
                <a:ext cx="10515600" cy="329236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sz="2400" dirty="0"/>
                  <a:t>One-way ANOVA (F) </a:t>
                </a:r>
                <a14:m>
                  <m:oMath xmlns:m="http://schemas.openxmlformats.org/officeDocument/2006/math">
                    <m:r>
                      <a:rPr lang="en-GB" sz="2400"/>
                      <m:t>  =</m:t>
                    </m:r>
                    <m:f>
                      <m:fPr>
                        <m:ctrlPr>
                          <a:rPr lang="en-GB" sz="2400" i="1"/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 sz="2400"/>
                          <m:t>Between</m:t>
                        </m:r>
                        <m:r>
                          <a:rPr lang="en-GB" sz="2400"/>
                          <m:t> </m:t>
                        </m:r>
                        <m:r>
                          <m:rPr>
                            <m:sty m:val="p"/>
                          </m:rPr>
                          <a:rPr lang="en-GB" sz="2400"/>
                          <m:t>group</m:t>
                        </m:r>
                        <m:r>
                          <a:rPr lang="en-GB" sz="2400"/>
                          <m:t> </m:t>
                        </m:r>
                        <m:r>
                          <m:rPr>
                            <m:sty m:val="p"/>
                          </m:rPr>
                          <a:rPr lang="en-GB" sz="2400"/>
                          <m:t>variance</m:t>
                        </m:r>
                        <m:r>
                          <a:rPr lang="en-GB" sz="2400"/>
                          <m:t> 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GB" sz="2400"/>
                          <m:t>Within</m:t>
                        </m:r>
                        <m:r>
                          <a:rPr lang="en-GB" sz="2400"/>
                          <m:t> </m:t>
                        </m:r>
                        <m:r>
                          <m:rPr>
                            <m:sty m:val="p"/>
                          </m:rPr>
                          <a:rPr lang="en-GB" sz="2400"/>
                          <m:t>group</m:t>
                        </m:r>
                        <m:r>
                          <a:rPr lang="en-GB" sz="2400"/>
                          <m:t> </m:t>
                        </m:r>
                        <m:r>
                          <m:rPr>
                            <m:sty m:val="p"/>
                          </m:rPr>
                          <a:rPr lang="en-GB" sz="2400"/>
                          <m:t>variance</m:t>
                        </m:r>
                      </m:den>
                    </m:f>
                    <m:r>
                      <a:rPr lang="en-GB" sz="2400"/>
                      <m:t> </m:t>
                    </m:r>
                    <m:r>
                      <a:rPr lang="en-GB" sz="2400" i="1"/>
                      <m:t> </m:t>
                    </m:r>
                  </m:oMath>
                </a14:m>
                <a:r>
                  <a:rPr lang="en-GB" sz="2400" dirty="0"/>
                  <a:t> </a:t>
                </a:r>
              </a:p>
              <a:p>
                <a:pPr marL="0" indent="0">
                  <a:buNone/>
                </a:pPr>
                <a:endParaRPr lang="en-GB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84C641-2560-4BC2-94BF-B36523DDEF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884601"/>
                <a:ext cx="10515600" cy="3292361"/>
              </a:xfrm>
              <a:blipFill>
                <a:blip r:embed="rId2"/>
                <a:stretch>
                  <a:fillRect l="-928" t="-1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797DAD-03CB-4DCD-A562-6FAE47AB9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Brezina, V. (2018). </a:t>
            </a:r>
            <a:r>
              <a:rPr lang="en-GB" i="1"/>
              <a:t>Statistics in Corpus Linguistics: A Practical Guide</a:t>
            </a:r>
            <a:r>
              <a:rPr lang="en-GB"/>
              <a:t>. Cambridge: Cambridge University Press.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973FC-3AA2-444A-9A0F-840246B4C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C708-6836-464B-81B8-95058C29CDA5}" type="slidenum">
              <a:rPr lang="en-GB" smtClean="0"/>
              <a:t>17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1A3488-2FF2-4A8B-BE10-F11771159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25" y="18718"/>
            <a:ext cx="10262421" cy="633763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5793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B4874-3C9B-48E3-B086-F68F031E3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Tests: overview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C49FF5-C39A-472E-A006-8063359CD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Brezina, V. (2018). </a:t>
            </a:r>
            <a:r>
              <a:rPr lang="en-GB" i="1"/>
              <a:t>Statistics in Corpus Linguistics: A Practical Guide</a:t>
            </a:r>
            <a:r>
              <a:rPr lang="en-GB"/>
              <a:t>. Cambridge: Cambridge University Press.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B97B52-B66C-4EC2-A797-C203902DB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C708-6836-464B-81B8-95058C29CDA5}" type="slidenum">
              <a:rPr lang="en-GB" smtClean="0"/>
              <a:t>18</a:t>
            </a:fld>
            <a:endParaRPr lang="en-GB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B2E5358-DFC4-4CD5-9E16-2BDFBE18B1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140800"/>
              </p:ext>
            </p:extLst>
          </p:nvPr>
        </p:nvGraphicFramePr>
        <p:xfrm>
          <a:off x="838200" y="1930399"/>
          <a:ext cx="10097653" cy="33158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73957">
                  <a:extLst>
                    <a:ext uri="{9D8B030D-6E8A-4147-A177-3AD203B41FA5}">
                      <a16:colId xmlns:a16="http://schemas.microsoft.com/office/drawing/2014/main" val="2372480432"/>
                    </a:ext>
                  </a:extLst>
                </a:gridCol>
                <a:gridCol w="1255378">
                  <a:extLst>
                    <a:ext uri="{9D8B030D-6E8A-4147-A177-3AD203B41FA5}">
                      <a16:colId xmlns:a16="http://schemas.microsoft.com/office/drawing/2014/main" val="198832775"/>
                    </a:ext>
                  </a:extLst>
                </a:gridCol>
                <a:gridCol w="1256470">
                  <a:extLst>
                    <a:ext uri="{9D8B030D-6E8A-4147-A177-3AD203B41FA5}">
                      <a16:colId xmlns:a16="http://schemas.microsoft.com/office/drawing/2014/main" val="497773158"/>
                    </a:ext>
                  </a:extLst>
                </a:gridCol>
                <a:gridCol w="1255378">
                  <a:extLst>
                    <a:ext uri="{9D8B030D-6E8A-4147-A177-3AD203B41FA5}">
                      <a16:colId xmlns:a16="http://schemas.microsoft.com/office/drawing/2014/main" val="494512803"/>
                    </a:ext>
                  </a:extLst>
                </a:gridCol>
                <a:gridCol w="1256470">
                  <a:extLst>
                    <a:ext uri="{9D8B030D-6E8A-4147-A177-3AD203B41FA5}">
                      <a16:colId xmlns:a16="http://schemas.microsoft.com/office/drawing/2014/main" val="3813023634"/>
                    </a:ext>
                  </a:extLst>
                </a:gridCol>
              </a:tblGrid>
              <a:tr h="100225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bg1"/>
                          </a:solidFill>
                          <a:effectLst/>
                        </a:rPr>
                        <a:t>Test</a:t>
                      </a:r>
                      <a:endParaRPr lang="en-GB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bg1"/>
                          </a:solidFill>
                          <a:effectLst/>
                        </a:rPr>
                        <a:t>T-test</a:t>
                      </a:r>
                      <a:endParaRPr lang="en-GB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chemeClr val="bg1"/>
                          </a:solidFill>
                          <a:effectLst/>
                        </a:rPr>
                        <a:t>ANOVA</a:t>
                      </a:r>
                      <a:endParaRPr lang="en-GB" sz="2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chemeClr val="bg1"/>
                          </a:solidFill>
                          <a:effectLst/>
                        </a:rPr>
                        <a:t>Mann-Whitney U</a:t>
                      </a:r>
                      <a:endParaRPr lang="en-GB" sz="2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chemeClr val="bg1"/>
                          </a:solidFill>
                          <a:effectLst/>
                        </a:rPr>
                        <a:t>Kruskal-Wallis</a:t>
                      </a:r>
                      <a:endParaRPr lang="en-GB" sz="2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896614"/>
                  </a:ext>
                </a:extLst>
              </a:tr>
              <a:tr h="3240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chemeClr val="bg1"/>
                          </a:solidFill>
                          <a:effectLst/>
                        </a:rPr>
                        <a:t>No. of groups compared</a:t>
                      </a:r>
                      <a:endParaRPr lang="en-GB" sz="2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GB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bg1"/>
                          </a:solidFill>
                          <a:effectLst/>
                        </a:rPr>
                        <a:t>2+</a:t>
                      </a:r>
                      <a:endParaRPr lang="en-GB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GB" sz="2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chemeClr val="bg1"/>
                          </a:solidFill>
                          <a:effectLst/>
                        </a:rPr>
                        <a:t>2+</a:t>
                      </a:r>
                      <a:endParaRPr lang="en-GB" sz="2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736241"/>
                  </a:ext>
                </a:extLst>
              </a:tr>
              <a:tr h="6631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chemeClr val="bg1"/>
                          </a:solidFill>
                          <a:effectLst/>
                        </a:rPr>
                        <a:t>Assumes underlying normal distribution of the linguistic variable in the population</a:t>
                      </a:r>
                      <a:endParaRPr lang="en-GB" sz="2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chemeClr val="bg1"/>
                          </a:solidFill>
                          <a:effectLst/>
                        </a:rPr>
                        <a:t>YES</a:t>
                      </a:r>
                      <a:endParaRPr lang="en-GB" sz="2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bg1"/>
                          </a:solidFill>
                          <a:effectLst/>
                        </a:rPr>
                        <a:t>YES</a:t>
                      </a:r>
                      <a:endParaRPr lang="en-GB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bg1"/>
                          </a:solidFill>
                          <a:effectLst/>
                        </a:rPr>
                        <a:t>NO</a:t>
                      </a:r>
                      <a:endParaRPr lang="en-GB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chemeClr val="bg1"/>
                          </a:solidFill>
                          <a:effectLst/>
                        </a:rPr>
                        <a:t>NO</a:t>
                      </a:r>
                      <a:endParaRPr lang="en-GB" sz="2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31243"/>
                  </a:ext>
                </a:extLst>
              </a:tr>
              <a:tr h="3240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chemeClr val="bg1"/>
                          </a:solidFill>
                          <a:effectLst/>
                        </a:rPr>
                        <a:t>Assumes independence of texts/speakers</a:t>
                      </a:r>
                      <a:endParaRPr lang="en-GB" sz="2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chemeClr val="bg1"/>
                          </a:solidFill>
                          <a:effectLst/>
                        </a:rPr>
                        <a:t>YES</a:t>
                      </a:r>
                      <a:endParaRPr lang="en-GB" sz="2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bg1"/>
                          </a:solidFill>
                          <a:effectLst/>
                        </a:rPr>
                        <a:t>YES</a:t>
                      </a:r>
                      <a:endParaRPr lang="en-GB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bg1"/>
                          </a:solidFill>
                          <a:effectLst/>
                        </a:rPr>
                        <a:t>YES</a:t>
                      </a:r>
                      <a:endParaRPr lang="en-GB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bg1"/>
                          </a:solidFill>
                          <a:effectLst/>
                        </a:rPr>
                        <a:t>YES</a:t>
                      </a:r>
                      <a:endParaRPr lang="en-GB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606099"/>
                  </a:ext>
                </a:extLst>
              </a:tr>
              <a:tr h="10022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bg1"/>
                          </a:solidFill>
                          <a:effectLst/>
                        </a:rPr>
                        <a:t>Allows testing interaction between different explanatory variables (e.g. register and author’s gender)</a:t>
                      </a:r>
                      <a:endParaRPr lang="en-GB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chemeClr val="bg1"/>
                          </a:solidFill>
                          <a:effectLst/>
                        </a:rPr>
                        <a:t>NO</a:t>
                      </a:r>
                      <a:endParaRPr lang="en-GB" sz="20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bg1"/>
                          </a:solidFill>
                          <a:effectLst/>
                        </a:rPr>
                        <a:t>YES</a:t>
                      </a:r>
                      <a:endParaRPr lang="en-GB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bg1"/>
                          </a:solidFill>
                          <a:effectLst/>
                        </a:rPr>
                        <a:t>NO</a:t>
                      </a:r>
                      <a:endParaRPr lang="en-GB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bg1"/>
                          </a:solidFill>
                          <a:effectLst/>
                        </a:rPr>
                        <a:t>NO</a:t>
                      </a:r>
                      <a:endParaRPr lang="en-GB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6101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0724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C4088-CAD4-4CED-8203-A41D255CB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Correspondence analysis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AA27F9-EFF8-4CC4-8FF6-25886656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Brezina, V. (2018). </a:t>
            </a:r>
            <a:r>
              <a:rPr lang="en-GB" i="1"/>
              <a:t>Statistics in Corpus Linguistics: A Practical Guide</a:t>
            </a:r>
            <a:r>
              <a:rPr lang="en-GB"/>
              <a:t>. Cambridge: Cambridge University Press.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F03B01-D5DB-46B7-BF04-F0498B0CF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C708-6836-464B-81B8-95058C29CDA5}" type="slidenum">
              <a:rPr lang="en-GB" smtClean="0"/>
              <a:t>19</a:t>
            </a:fld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BCE9DA2-CC26-4AA5-B2ED-38E3012B2F5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400754"/>
            <a:ext cx="4843393" cy="471372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96CC44A-2669-4F20-9EED-016ABDC7C7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5381241"/>
              </p:ext>
            </p:extLst>
          </p:nvPr>
        </p:nvGraphicFramePr>
        <p:xfrm>
          <a:off x="5376793" y="1960274"/>
          <a:ext cx="6003487" cy="2606993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591293">
                  <a:extLst>
                    <a:ext uri="{9D8B030D-6E8A-4147-A177-3AD203B41FA5}">
                      <a16:colId xmlns:a16="http://schemas.microsoft.com/office/drawing/2014/main" val="1480221652"/>
                    </a:ext>
                  </a:extLst>
                </a:gridCol>
                <a:gridCol w="590626">
                  <a:extLst>
                    <a:ext uri="{9D8B030D-6E8A-4147-A177-3AD203B41FA5}">
                      <a16:colId xmlns:a16="http://schemas.microsoft.com/office/drawing/2014/main" val="1220752203"/>
                    </a:ext>
                  </a:extLst>
                </a:gridCol>
                <a:gridCol w="591293">
                  <a:extLst>
                    <a:ext uri="{9D8B030D-6E8A-4147-A177-3AD203B41FA5}">
                      <a16:colId xmlns:a16="http://schemas.microsoft.com/office/drawing/2014/main" val="2677387793"/>
                    </a:ext>
                  </a:extLst>
                </a:gridCol>
                <a:gridCol w="591293">
                  <a:extLst>
                    <a:ext uri="{9D8B030D-6E8A-4147-A177-3AD203B41FA5}">
                      <a16:colId xmlns:a16="http://schemas.microsoft.com/office/drawing/2014/main" val="3863033243"/>
                    </a:ext>
                  </a:extLst>
                </a:gridCol>
                <a:gridCol w="591293">
                  <a:extLst>
                    <a:ext uri="{9D8B030D-6E8A-4147-A177-3AD203B41FA5}">
                      <a16:colId xmlns:a16="http://schemas.microsoft.com/office/drawing/2014/main" val="3011494966"/>
                    </a:ext>
                  </a:extLst>
                </a:gridCol>
                <a:gridCol w="591293">
                  <a:extLst>
                    <a:ext uri="{9D8B030D-6E8A-4147-A177-3AD203B41FA5}">
                      <a16:colId xmlns:a16="http://schemas.microsoft.com/office/drawing/2014/main" val="2093342585"/>
                    </a:ext>
                  </a:extLst>
                </a:gridCol>
                <a:gridCol w="678522">
                  <a:extLst>
                    <a:ext uri="{9D8B030D-6E8A-4147-A177-3AD203B41FA5}">
                      <a16:colId xmlns:a16="http://schemas.microsoft.com/office/drawing/2014/main" val="2916624536"/>
                    </a:ext>
                  </a:extLst>
                </a:gridCol>
                <a:gridCol w="720472">
                  <a:extLst>
                    <a:ext uri="{9D8B030D-6E8A-4147-A177-3AD203B41FA5}">
                      <a16:colId xmlns:a16="http://schemas.microsoft.com/office/drawing/2014/main" val="292392825"/>
                    </a:ext>
                  </a:extLst>
                </a:gridCol>
                <a:gridCol w="466109">
                  <a:extLst>
                    <a:ext uri="{9D8B030D-6E8A-4147-A177-3AD203B41FA5}">
                      <a16:colId xmlns:a16="http://schemas.microsoft.com/office/drawing/2014/main" val="3626598346"/>
                    </a:ext>
                  </a:extLst>
                </a:gridCol>
                <a:gridCol w="591293">
                  <a:extLst>
                    <a:ext uri="{9D8B030D-6E8A-4147-A177-3AD203B41FA5}">
                      <a16:colId xmlns:a16="http://schemas.microsoft.com/office/drawing/2014/main" val="699545238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800" dirty="0">
                          <a:solidFill>
                            <a:schemeClr val="bg1"/>
                          </a:solidFill>
                          <a:effectLst/>
                        </a:rPr>
                        <a:t>Sample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800">
                          <a:solidFill>
                            <a:schemeClr val="bg1"/>
                          </a:solidFill>
                          <a:effectLst/>
                        </a:rPr>
                        <a:t>Verbs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800">
                          <a:solidFill>
                            <a:schemeClr val="bg1"/>
                          </a:solidFill>
                          <a:effectLst/>
                        </a:rPr>
                        <a:t>Nouns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800">
                          <a:solidFill>
                            <a:schemeClr val="bg1"/>
                          </a:solidFill>
                          <a:effectLst/>
                        </a:rPr>
                        <a:t>Pronouns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800">
                          <a:solidFill>
                            <a:schemeClr val="bg1"/>
                          </a:solidFill>
                          <a:effectLst/>
                        </a:rPr>
                        <a:t>Adjectives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800">
                          <a:solidFill>
                            <a:schemeClr val="bg1"/>
                          </a:solidFill>
                          <a:effectLst/>
                        </a:rPr>
                        <a:t>Adverbs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800">
                          <a:solidFill>
                            <a:schemeClr val="bg1"/>
                          </a:solidFill>
                          <a:effectLst/>
                        </a:rPr>
                        <a:t>Prepositions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800">
                          <a:solidFill>
                            <a:schemeClr val="bg1"/>
                          </a:solidFill>
                          <a:effectLst/>
                        </a:rPr>
                        <a:t>Conjunctions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800">
                          <a:solidFill>
                            <a:schemeClr val="bg1"/>
                          </a:solidFill>
                          <a:effectLst/>
                        </a:rPr>
                        <a:t>Articles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800">
                          <a:solidFill>
                            <a:schemeClr val="bg1"/>
                          </a:solidFill>
                          <a:effectLst/>
                        </a:rPr>
                        <a:t>Other word classes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015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F1_1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257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154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197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42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81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39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26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39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165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3499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F1_2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240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139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182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19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82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65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42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49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182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325348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F1_3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267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101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208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30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83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53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39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26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193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2960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F6_1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256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109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179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29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103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61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69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61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133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6274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solidFill>
                            <a:schemeClr val="bg1"/>
                          </a:solidFill>
                          <a:effectLst/>
                        </a:rPr>
                        <a:t>F6_2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257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115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181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48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79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78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68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54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120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30739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F6_3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257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152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solidFill>
                            <a:schemeClr val="bg1"/>
                          </a:solidFill>
                          <a:effectLst/>
                        </a:rPr>
                        <a:t>171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23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97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64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49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49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138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5563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M7_1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250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121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163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31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134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68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57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55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121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465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M7_2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218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161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148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47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92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87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70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67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110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457541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M7_3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248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130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151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47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107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76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41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53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147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600654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M28_1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235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154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124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41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108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48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52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49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189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38176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M28_2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219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154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106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42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114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57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42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58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208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9906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M28_3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219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141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120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48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40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47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chemeClr val="bg1"/>
                          </a:solidFill>
                          <a:effectLst/>
                        </a:rPr>
                        <a:t>66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solidFill>
                            <a:schemeClr val="bg1"/>
                          </a:solidFill>
                          <a:effectLst/>
                        </a:rPr>
                        <a:t>219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81616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356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AE68C67-548B-4A15-B6E1-A3B6468A4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247" y="-663003"/>
            <a:ext cx="5762445" cy="6858000"/>
          </a:xfrm>
          <a:prstGeom prst="rect">
            <a:avLst/>
          </a:prstGeom>
          <a:scene3d>
            <a:camera prst="perspectiveRelaxedModerately" fov="6000000">
              <a:rot lat="17690625" lon="0" rev="0"/>
            </a:camera>
            <a:lightRig rig="threePt" dir="t"/>
          </a:scene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6E051B-6415-40D4-B39F-68298491E3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390" y="3227019"/>
            <a:ext cx="380178" cy="982203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F1F9BE-82B7-4A72-A2AA-F1CF9DE69A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866" y="4253032"/>
            <a:ext cx="374903" cy="9685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762ABF-1E6B-4D4F-BA4C-C057FC99CC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934" y="5025973"/>
            <a:ext cx="374903" cy="968502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749AE0-24A1-4B27-A9F6-724EBA5426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281" y="4085285"/>
            <a:ext cx="380205" cy="9822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5A9580-EB75-4BEB-8186-BBB9D024AA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741" y="4711103"/>
            <a:ext cx="380178" cy="982203"/>
          </a:xfrm>
          <a:prstGeom prst="rect">
            <a:avLst/>
          </a:prstGeom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03A47E3-6E08-443D-9013-3D87947D43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319" y="3488618"/>
            <a:ext cx="374903" cy="9685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9D701F3-0551-4BE1-A97F-ED0464DFD9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613" y="1725213"/>
            <a:ext cx="374903" cy="968502"/>
          </a:xfrm>
          <a:prstGeom prst="rect">
            <a:avLst/>
          </a:prstGeom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67FF61A-583C-4914-89C8-DC80E5F777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222" y="3353057"/>
            <a:ext cx="380205" cy="98220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0C5D3A-D378-4EC5-A378-2901E5FE02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666" y="2129377"/>
            <a:ext cx="380178" cy="982203"/>
          </a:xfrm>
          <a:prstGeom prst="rect">
            <a:avLst/>
          </a:prstGeom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A9DD994-011F-4686-9A09-235D5B2D92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95" y="5071202"/>
            <a:ext cx="374903" cy="9685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5AE4826-E099-4E53-850A-A7E1FD13D6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2602088"/>
            <a:ext cx="374903" cy="968502"/>
          </a:xfrm>
          <a:prstGeom prst="rect">
            <a:avLst/>
          </a:prstGeom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EE4199D-859F-4469-A0CB-06D9264B9A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809" y="2816373"/>
            <a:ext cx="380205" cy="98220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643935B-FE54-4AD1-95A5-FDDD61D8C5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933" y="4040267"/>
            <a:ext cx="380178" cy="982203"/>
          </a:xfrm>
          <a:prstGeom prst="rect">
            <a:avLst/>
          </a:prstGeom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B725955-6D4E-47B4-8CA3-DB719A65B5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576" y="5288080"/>
            <a:ext cx="374903" cy="9685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3A05427-4AF3-4310-BFFB-797EDF32D4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702" y="3319857"/>
            <a:ext cx="374903" cy="968502"/>
          </a:xfrm>
          <a:prstGeom prst="rect">
            <a:avLst/>
          </a:prstGeom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DDA3236-1F83-4E10-99C8-FC29A496BC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098" y="1548850"/>
            <a:ext cx="380205" cy="98220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D8DD1B5-CE06-45CA-AEF4-4F101A5CDB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229" y="3966019"/>
            <a:ext cx="380178" cy="982203"/>
          </a:xfrm>
          <a:prstGeom prst="rect">
            <a:avLst/>
          </a:prstGeom>
          <a:ln>
            <a:noFill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1378791-0E87-472C-8954-DC58BA50C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702" y="2992373"/>
            <a:ext cx="374903" cy="96850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2B6B2E0-9A94-437F-8999-89A92566D3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362" y="2508122"/>
            <a:ext cx="374903" cy="968502"/>
          </a:xfrm>
          <a:prstGeom prst="rect">
            <a:avLst/>
          </a:prstGeom>
          <a:ln>
            <a:noFill/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01F0622-325A-477F-945D-7EC23CEE0F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995" y="3375304"/>
            <a:ext cx="380205" cy="98220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1505D18-03A2-4050-A898-453C8E570B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266" y="2342143"/>
            <a:ext cx="380178" cy="982203"/>
          </a:xfrm>
          <a:prstGeom prst="rect">
            <a:avLst/>
          </a:prstGeom>
          <a:ln>
            <a:noFill/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98C7A4A-2703-4740-9B59-6FBBA010C3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827" y="3086339"/>
            <a:ext cx="374903" cy="96850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B2AC158-81C4-4038-8A72-6CAE9B83FA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983" y="3718121"/>
            <a:ext cx="374903" cy="968502"/>
          </a:xfrm>
          <a:prstGeom prst="rect">
            <a:avLst/>
          </a:prstGeom>
          <a:ln>
            <a:noFill/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C49B406-BBC7-467C-854E-260DB93BFC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502" y="1995140"/>
            <a:ext cx="380205" cy="98220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704E442-DBBD-4162-9B93-3F4AB9685D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291" y="3656079"/>
            <a:ext cx="380178" cy="982203"/>
          </a:xfrm>
          <a:prstGeom prst="rect">
            <a:avLst/>
          </a:prstGeom>
          <a:ln>
            <a:noFill/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1E9EFC1-D7EF-41BC-A3AB-514E391ABA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846" y="4426118"/>
            <a:ext cx="374903" cy="96850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4D1D4DE-69F6-4072-BE3D-2F2159E021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735" y="3263195"/>
            <a:ext cx="374903" cy="968502"/>
          </a:xfrm>
          <a:prstGeom prst="rect">
            <a:avLst/>
          </a:prstGeom>
          <a:ln>
            <a:noFill/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CD68FC8-720A-400F-B772-DC0164B422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105" y="4404727"/>
            <a:ext cx="380205" cy="98220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A276A6A-9800-46E6-900F-00B2E11AF1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819" y="4088999"/>
            <a:ext cx="380178" cy="982203"/>
          </a:xfrm>
          <a:prstGeom prst="rect">
            <a:avLst/>
          </a:prstGeom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EA3A565-DA2A-4A60-95D6-5706B7309A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108" y="3669780"/>
            <a:ext cx="374903" cy="96850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014A3FE-0DDC-433A-A6EA-3960F25378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125" y="2023871"/>
            <a:ext cx="374903" cy="968502"/>
          </a:xfrm>
          <a:prstGeom prst="rect">
            <a:avLst/>
          </a:prstGeom>
          <a:ln>
            <a:noFill/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0339CC2-DC59-4B79-88BA-ECB8D56C66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544" y="3205171"/>
            <a:ext cx="380205" cy="98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47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C4088-CAD4-4CED-8203-A41D255CB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Correspondence analysis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AA27F9-EFF8-4CC4-8FF6-25886656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Brezina, V. (2018). </a:t>
            </a:r>
            <a:r>
              <a:rPr lang="en-GB" i="1"/>
              <a:t>Statistics in Corpus Linguistics: A Practical Guide</a:t>
            </a:r>
            <a:r>
              <a:rPr lang="en-GB"/>
              <a:t>. Cambridge: Cambridge University Press.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F03B01-D5DB-46B7-BF04-F0498B0CF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C708-6836-464B-81B8-95058C29CDA5}" type="slidenum">
              <a:rPr lang="en-GB" smtClean="0"/>
              <a:t>20</a:t>
            </a:fld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96CC44A-2669-4F20-9EED-016ABDC7C7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2056300"/>
              </p:ext>
            </p:extLst>
          </p:nvPr>
        </p:nvGraphicFramePr>
        <p:xfrm>
          <a:off x="922558" y="1690688"/>
          <a:ext cx="10542078" cy="4205705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038306">
                  <a:extLst>
                    <a:ext uri="{9D8B030D-6E8A-4147-A177-3AD203B41FA5}">
                      <a16:colId xmlns:a16="http://schemas.microsoft.com/office/drawing/2014/main" val="1480221652"/>
                    </a:ext>
                  </a:extLst>
                </a:gridCol>
                <a:gridCol w="1037136">
                  <a:extLst>
                    <a:ext uri="{9D8B030D-6E8A-4147-A177-3AD203B41FA5}">
                      <a16:colId xmlns:a16="http://schemas.microsoft.com/office/drawing/2014/main" val="1220752203"/>
                    </a:ext>
                  </a:extLst>
                </a:gridCol>
                <a:gridCol w="1038306">
                  <a:extLst>
                    <a:ext uri="{9D8B030D-6E8A-4147-A177-3AD203B41FA5}">
                      <a16:colId xmlns:a16="http://schemas.microsoft.com/office/drawing/2014/main" val="2677387793"/>
                    </a:ext>
                  </a:extLst>
                </a:gridCol>
                <a:gridCol w="1038306">
                  <a:extLst>
                    <a:ext uri="{9D8B030D-6E8A-4147-A177-3AD203B41FA5}">
                      <a16:colId xmlns:a16="http://schemas.microsoft.com/office/drawing/2014/main" val="3863033243"/>
                    </a:ext>
                  </a:extLst>
                </a:gridCol>
                <a:gridCol w="1038306">
                  <a:extLst>
                    <a:ext uri="{9D8B030D-6E8A-4147-A177-3AD203B41FA5}">
                      <a16:colId xmlns:a16="http://schemas.microsoft.com/office/drawing/2014/main" val="3011494966"/>
                    </a:ext>
                  </a:extLst>
                </a:gridCol>
                <a:gridCol w="1038306">
                  <a:extLst>
                    <a:ext uri="{9D8B030D-6E8A-4147-A177-3AD203B41FA5}">
                      <a16:colId xmlns:a16="http://schemas.microsoft.com/office/drawing/2014/main" val="2093342585"/>
                    </a:ext>
                  </a:extLst>
                </a:gridCol>
                <a:gridCol w="1191479">
                  <a:extLst>
                    <a:ext uri="{9D8B030D-6E8A-4147-A177-3AD203B41FA5}">
                      <a16:colId xmlns:a16="http://schemas.microsoft.com/office/drawing/2014/main" val="2916624536"/>
                    </a:ext>
                  </a:extLst>
                </a:gridCol>
                <a:gridCol w="1265143">
                  <a:extLst>
                    <a:ext uri="{9D8B030D-6E8A-4147-A177-3AD203B41FA5}">
                      <a16:colId xmlns:a16="http://schemas.microsoft.com/office/drawing/2014/main" val="292392825"/>
                    </a:ext>
                  </a:extLst>
                </a:gridCol>
                <a:gridCol w="818484">
                  <a:extLst>
                    <a:ext uri="{9D8B030D-6E8A-4147-A177-3AD203B41FA5}">
                      <a16:colId xmlns:a16="http://schemas.microsoft.com/office/drawing/2014/main" val="3626598346"/>
                    </a:ext>
                  </a:extLst>
                </a:gridCol>
                <a:gridCol w="1038306">
                  <a:extLst>
                    <a:ext uri="{9D8B030D-6E8A-4147-A177-3AD203B41FA5}">
                      <a16:colId xmlns:a16="http://schemas.microsoft.com/office/drawing/2014/main" val="699545238"/>
                    </a:ext>
                  </a:extLst>
                </a:gridCol>
              </a:tblGrid>
              <a:tr h="64259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</a:rPr>
                        <a:t>Sample</a:t>
                      </a:r>
                      <a:endParaRPr lang="en-GB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</a:rPr>
                        <a:t>Verbs</a:t>
                      </a:r>
                      <a:endParaRPr lang="en-GB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</a:rPr>
                        <a:t>Nouns</a:t>
                      </a:r>
                      <a:endParaRPr lang="en-GB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</a:rPr>
                        <a:t>Pronouns</a:t>
                      </a:r>
                      <a:endParaRPr lang="en-GB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</a:rPr>
                        <a:t>Adjectives</a:t>
                      </a:r>
                      <a:endParaRPr lang="en-GB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</a:rPr>
                        <a:t>Adverbs</a:t>
                      </a:r>
                      <a:endParaRPr lang="en-GB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</a:rPr>
                        <a:t>Prepositions</a:t>
                      </a:r>
                      <a:endParaRPr lang="en-GB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</a:rPr>
                        <a:t>Conjunctions</a:t>
                      </a:r>
                      <a:endParaRPr lang="en-GB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</a:rPr>
                        <a:t>Articles</a:t>
                      </a:r>
                      <a:endParaRPr lang="en-GB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</a:rPr>
                        <a:t>Other word classes</a:t>
                      </a:r>
                      <a:endParaRPr lang="en-GB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015984"/>
                  </a:ext>
                </a:extLst>
              </a:tr>
              <a:tr h="2849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F1_1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257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154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197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42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81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39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26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39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165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34994"/>
                  </a:ext>
                </a:extLst>
              </a:tr>
              <a:tr h="2849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F1_2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240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139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182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19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82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65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42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49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182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3253486"/>
                  </a:ext>
                </a:extLst>
              </a:tr>
              <a:tr h="2849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F1_3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267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101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208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30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83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53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39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26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193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296017"/>
                  </a:ext>
                </a:extLst>
              </a:tr>
              <a:tr h="2849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F6_1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256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109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179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29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103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61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69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61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133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627408"/>
                  </a:ext>
                </a:extLst>
              </a:tr>
              <a:tr h="2849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F6_2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257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115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181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48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79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78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68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54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120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3073971"/>
                  </a:ext>
                </a:extLst>
              </a:tr>
              <a:tr h="2849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F6_3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257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152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solidFill>
                            <a:schemeClr val="bg1"/>
                          </a:solidFill>
                          <a:effectLst/>
                        </a:rPr>
                        <a:t>171</a:t>
                      </a:r>
                      <a:endParaRPr lang="en-GB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23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97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64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49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49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138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556301"/>
                  </a:ext>
                </a:extLst>
              </a:tr>
              <a:tr h="2849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M7_1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250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121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163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31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134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68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57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55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121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46503"/>
                  </a:ext>
                </a:extLst>
              </a:tr>
              <a:tr h="2849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M7_2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218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161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148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47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92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87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70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67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110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4575416"/>
                  </a:ext>
                </a:extLst>
              </a:tr>
              <a:tr h="2849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M7_3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248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130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151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47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107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76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41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53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147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6006542"/>
                  </a:ext>
                </a:extLst>
              </a:tr>
              <a:tr h="2849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M28_1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235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154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124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41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108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48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52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49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189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381763"/>
                  </a:ext>
                </a:extLst>
              </a:tr>
              <a:tr h="2849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M28_2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219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154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106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42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114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57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42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58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208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990677"/>
                  </a:ext>
                </a:extLst>
              </a:tr>
              <a:tr h="2849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M28_3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solidFill>
                            <a:schemeClr val="bg1"/>
                          </a:solidFill>
                          <a:effectLst/>
                        </a:rPr>
                        <a:t>219</a:t>
                      </a:r>
                      <a:endParaRPr lang="en-GB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solidFill>
                            <a:schemeClr val="bg1"/>
                          </a:solidFill>
                          <a:effectLst/>
                        </a:rPr>
                        <a:t>141</a:t>
                      </a:r>
                      <a:endParaRPr lang="en-GB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120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48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40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47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66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solidFill>
                            <a:schemeClr val="bg1"/>
                          </a:solidFill>
                          <a:effectLst/>
                        </a:rPr>
                        <a:t>219</a:t>
                      </a:r>
                      <a:endParaRPr lang="en-GB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81616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2538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3C658-B7F2-4C2E-B811-BBF9A46DE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Discuss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6367B-094C-42ED-B5AE-16D5EE947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Which of these sentences sound more </a:t>
            </a:r>
            <a:r>
              <a:rPr lang="en-GB" i="1" dirty="0"/>
              <a:t>natural</a:t>
            </a:r>
            <a:r>
              <a:rPr lang="en-GB" dirty="0"/>
              <a:t> to you?</a:t>
            </a:r>
          </a:p>
          <a:p>
            <a:pPr marL="0" indent="0">
              <a:buNone/>
            </a:pPr>
            <a:endParaRPr lang="en-GB" dirty="0"/>
          </a:p>
          <a:p>
            <a:pPr marL="514350" indent="-514350">
              <a:buAutoNum type="arabicParenBoth"/>
            </a:pPr>
            <a:r>
              <a:rPr lang="en-GB" dirty="0"/>
              <a:t>…was Frodo Baggins trying to steal from a </a:t>
            </a:r>
            <a:r>
              <a:rPr lang="en-GB" u="sng" dirty="0"/>
              <a:t>farmer’s field </a:t>
            </a:r>
            <a:r>
              <a:rPr lang="en-GB" dirty="0"/>
              <a:t>when he got into trouble as a young Hobbit…</a:t>
            </a:r>
          </a:p>
          <a:p>
            <a:pPr marL="514350" indent="-514350">
              <a:buAutoNum type="arabicParenBoth"/>
            </a:pPr>
            <a:r>
              <a:rPr lang="en-GB" dirty="0"/>
              <a:t>…was Frodo Baggins trying to steal from a </a:t>
            </a:r>
            <a:r>
              <a:rPr lang="en-GB" u="sng" dirty="0"/>
              <a:t>field of a farmer</a:t>
            </a:r>
            <a:r>
              <a:rPr lang="en-GB" dirty="0"/>
              <a:t> when he got into trouble as a young Hobbit…</a:t>
            </a:r>
          </a:p>
          <a:p>
            <a:pPr marL="514350" indent="-514350">
              <a:buAutoNum type="arabicParenBoth"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066503-F152-4C31-B691-E88C5BB9C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C708-6836-464B-81B8-95058C29CDA5}" type="slidenum">
              <a:rPr lang="en-GB" smtClean="0"/>
              <a:t>21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7154334" y="2421466"/>
            <a:ext cx="1566334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possessor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73067" y="2421465"/>
            <a:ext cx="1566334" cy="46166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dirty="0" err="1"/>
              <a:t>possessum</a:t>
            </a:r>
            <a:r>
              <a:rPr lang="en-GB" sz="24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86600" y="3344332"/>
            <a:ext cx="1566334" cy="46166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dirty="0" err="1"/>
              <a:t>possessum</a:t>
            </a:r>
            <a:r>
              <a:rPr lang="en-GB" sz="2400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96868" y="3344332"/>
            <a:ext cx="1566334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possessor </a:t>
            </a:r>
          </a:p>
        </p:txBody>
      </p:sp>
    </p:spTree>
    <p:extLst>
      <p:ext uri="{BB962C8B-B14F-4D97-AF65-F5344CB8AC3E}">
        <p14:creationId xmlns:p14="http://schemas.microsoft.com/office/powerpoint/2010/main" val="385441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9E677-782E-4E52-8DE0-4288460BE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Sociolinguistic study of English possessives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3B1C6-F07F-4FFE-836A-278DDCE80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Research with Miriam </a:t>
            </a:r>
            <a:r>
              <a:rPr lang="en-GB" dirty="0" err="1"/>
              <a:t>Meyerhoff</a:t>
            </a:r>
            <a:r>
              <a:rPr lang="en-GB" dirty="0"/>
              <a:t>, Susan Reichelt and Dana Gablasova.</a:t>
            </a:r>
          </a:p>
          <a:p>
            <a:r>
              <a:rPr lang="en-GB" dirty="0"/>
              <a:t>Constraints: external and internal for the use of possessive </a:t>
            </a:r>
            <a:r>
              <a:rPr lang="en-GB" i="1" dirty="0"/>
              <a:t>’s</a:t>
            </a:r>
            <a:r>
              <a:rPr lang="en-GB" dirty="0"/>
              <a:t> vs. </a:t>
            </a:r>
            <a:r>
              <a:rPr lang="en-GB" i="1" dirty="0"/>
              <a:t>of.</a:t>
            </a:r>
          </a:p>
          <a:p>
            <a:r>
              <a:rPr lang="en-GB" dirty="0"/>
              <a:t>Semi-automatic + manual coding of 5,011 target variables, of which 2,219 are </a:t>
            </a:r>
            <a:r>
              <a:rPr lang="en-GB" i="1" dirty="0"/>
              <a:t>of</a:t>
            </a:r>
            <a:r>
              <a:rPr lang="en-GB" dirty="0"/>
              <a:t> and 2,792 are </a:t>
            </a:r>
            <a:r>
              <a:rPr lang="en-GB" i="1" dirty="0"/>
              <a:t>’s.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94DDF6-E99E-47ED-861D-540F4CB14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C708-6836-464B-81B8-95058C29CDA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1180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A1B85-0122-437C-9E8C-729AA1209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soc">
            <a:hlinkClick r:id="" action="ppaction://media"/>
            <a:extLst>
              <a:ext uri="{FF2B5EF4-FFF2-40B4-BE49-F238E27FC236}">
                <a16:creationId xmlns:a16="http://schemas.microsoft.com/office/drawing/2014/main" id="{2510EAC8-F06B-44EF-96EB-85F840247F2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690" y="803305"/>
            <a:ext cx="11872620" cy="525138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018AFA-EA6C-44A6-A225-E5BB23AD6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C708-6836-464B-81B8-95058C29CDA5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31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A399E-4476-4262-8CC3-E42C5D5D0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DE38D-A142-4E73-9A6F-4AFC6D1A8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C708-6836-464B-81B8-95058C29CDA5}" type="slidenum">
              <a:rPr lang="en-GB" smtClean="0"/>
              <a:t>24</a:t>
            </a:fld>
            <a:endParaRPr lang="en-GB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385417C-50FA-4B32-8689-A22CBFE39B41}"/>
              </a:ext>
            </a:extLst>
          </p:cNvPr>
          <p:cNvGraphicFramePr/>
          <p:nvPr>
            <p:extLst/>
          </p:nvPr>
        </p:nvGraphicFramePr>
        <p:xfrm>
          <a:off x="937847" y="1371600"/>
          <a:ext cx="10796954" cy="4984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EBF624E2-16AD-4A41-819D-B03440A5C7BA}"/>
              </a:ext>
            </a:extLst>
          </p:cNvPr>
          <p:cNvSpPr/>
          <p:nvPr/>
        </p:nvSpPr>
        <p:spPr>
          <a:xfrm>
            <a:off x="175847" y="2190384"/>
            <a:ext cx="2895600" cy="1013557"/>
          </a:xfrm>
          <a:prstGeom prst="wedgeRectCallout">
            <a:avLst>
              <a:gd name="adj1" fmla="val 37032"/>
              <a:gd name="adj2" fmla="val 7385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Peter</a:t>
            </a:r>
            <a:r>
              <a:rPr lang="en-GB" sz="2800" u="sng" dirty="0"/>
              <a:t>’s</a:t>
            </a:r>
            <a:r>
              <a:rPr lang="en-GB" sz="2800" dirty="0"/>
              <a:t> friend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619D2ED4-63CC-4681-87DE-6EE5EB68D9E8}"/>
              </a:ext>
            </a:extLst>
          </p:cNvPr>
          <p:cNvSpPr/>
          <p:nvPr/>
        </p:nvSpPr>
        <p:spPr>
          <a:xfrm>
            <a:off x="7326923" y="3009961"/>
            <a:ext cx="3083170" cy="1013557"/>
          </a:xfrm>
          <a:prstGeom prst="wedgeRectCallout">
            <a:avLst>
              <a:gd name="adj1" fmla="val 37032"/>
              <a:gd name="adj2" fmla="val 7385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/>
              <a:t>the roof </a:t>
            </a:r>
            <a:r>
              <a:rPr lang="en-GB" sz="2800" u="sng" dirty="0"/>
              <a:t>of </a:t>
            </a:r>
            <a:r>
              <a:rPr lang="en-GB" sz="2800" dirty="0"/>
              <a:t>a house</a:t>
            </a:r>
          </a:p>
        </p:txBody>
      </p:sp>
    </p:spTree>
    <p:extLst>
      <p:ext uri="{BB962C8B-B14F-4D97-AF65-F5344CB8AC3E}">
        <p14:creationId xmlns:p14="http://schemas.microsoft.com/office/powerpoint/2010/main" val="25534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7B23A-6754-4F56-A6A1-1E7F59694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33DB8-1E87-4810-9983-82D36FEBF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60E94-5933-4B65-B3D4-C01D3A0DB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C708-6836-464B-81B8-95058C29CDA5}" type="slidenum">
              <a:rPr lang="en-GB" smtClean="0"/>
              <a:t>25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DCE398-B95B-45D6-9F0C-E9FD0E2E9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825626"/>
            <a:ext cx="9548895" cy="45041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10AC4E-FD51-4D8F-9704-45634CFD25E6}"/>
              </a:ext>
            </a:extLst>
          </p:cNvPr>
          <p:cNvSpPr/>
          <p:nvPr/>
        </p:nvSpPr>
        <p:spPr>
          <a:xfrm>
            <a:off x="2831841" y="4537458"/>
            <a:ext cx="8521959" cy="20621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But: </a:t>
            </a:r>
            <a:r>
              <a:rPr lang="en-GB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1994 BNC subset consists of 59% (human) animate possessor contexts, while the 2014 data consists of only 41% (human) animate possessor contexts.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24985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3794BA7-2D63-432D-A851-73AB93DBA80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1F54A32-BB57-4504-AF1D-15F1ADE39A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05868" y="646039"/>
            <a:ext cx="4047931" cy="5530924"/>
          </a:xfrm>
        </p:spPr>
        <p:txBody>
          <a:bodyPr/>
          <a:lstStyle/>
          <a:p>
            <a:r>
              <a:rPr lang="en-GB" i="1" dirty="0"/>
              <a:t>s</a:t>
            </a:r>
            <a:r>
              <a:rPr lang="en-GB" dirty="0"/>
              <a:t>-genitive clearly favours animate contexts, of which the typical possessive construction of ownership and kinship is part.</a:t>
            </a:r>
          </a:p>
          <a:p>
            <a:r>
              <a:rPr lang="en-GB" dirty="0"/>
              <a:t>As expected, sibilants disfavour the </a:t>
            </a:r>
            <a:r>
              <a:rPr lang="en-GB" i="1" dirty="0"/>
              <a:t>s-</a:t>
            </a:r>
            <a:r>
              <a:rPr lang="en-GB" dirty="0"/>
              <a:t>genitive.</a:t>
            </a:r>
          </a:p>
          <a:p>
            <a:r>
              <a:rPr lang="en-GB" dirty="0"/>
              <a:t>Effect of gender in 1994 (female preference).</a:t>
            </a:r>
          </a:p>
          <a:p>
            <a:r>
              <a:rPr lang="en-GB" dirty="0"/>
              <a:t>2014: more blurred  distinction between </a:t>
            </a:r>
            <a:r>
              <a:rPr lang="en-GB" i="1" dirty="0"/>
              <a:t>’s</a:t>
            </a:r>
            <a:r>
              <a:rPr lang="en-GB" dirty="0"/>
              <a:t> and </a:t>
            </a:r>
            <a:r>
              <a:rPr lang="en-GB" i="1" dirty="0"/>
              <a:t>of.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BDD7DA-F273-4297-BED9-C9EBF2CD8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C708-6836-464B-81B8-95058C29CDA5}" type="slidenum">
              <a:rPr lang="en-GB" smtClean="0"/>
              <a:t>26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ED807B-36B8-4373-A8FE-1A95E0465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484" y="646039"/>
            <a:ext cx="6352385" cy="622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939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Things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C00000"/>
          </a:solidFill>
        </p:spPr>
        <p:txBody>
          <a:bodyPr>
            <a:normAutofit fontScale="85000" lnSpcReduction="10000"/>
          </a:bodyPr>
          <a:lstStyle/>
          <a:p>
            <a:pPr lvl="0"/>
            <a:r>
              <a:rPr lang="en-GB" dirty="0">
                <a:solidFill>
                  <a:schemeClr val="bg1"/>
                </a:solidFill>
              </a:rPr>
              <a:t>Sociolinguistic variation can be operationalised in different ways: Labovian meaning-preserving sociolinguistic variable (formal approach), or the functional approach looking at the distribution of linguistic features in groups of speakers.</a:t>
            </a:r>
          </a:p>
          <a:p>
            <a:pPr lvl="0"/>
            <a:r>
              <a:rPr lang="en-GB" dirty="0">
                <a:solidFill>
                  <a:schemeClr val="bg1"/>
                </a:solidFill>
              </a:rPr>
              <a:t>The t-test, ANOVA (as well as their non-parametric counterparts: Mann-Whitney U and Kruskal-Wallis) are used to investigate the effect of explanatory social variables (gender, social class) on the use of different linguistic features.</a:t>
            </a:r>
          </a:p>
          <a:p>
            <a:pPr lvl="0"/>
            <a:r>
              <a:rPr lang="en-GB" dirty="0">
                <a:solidFill>
                  <a:schemeClr val="bg1"/>
                </a:solidFill>
              </a:rPr>
              <a:t>Correspondence analysis is an exploratory analytical technique, which compares the use of multiple variables in different speakers reducing them to two factors and producing a powerful visualisation – a correspondence plot.</a:t>
            </a:r>
          </a:p>
          <a:p>
            <a:pPr lvl="0"/>
            <a:r>
              <a:rPr lang="en-GB" dirty="0">
                <a:solidFill>
                  <a:schemeClr val="bg1"/>
                </a:solidFill>
              </a:rPr>
              <a:t>Mixed-effects models is a group of sophisticated statistical techniques, which can account for multiple variables at the same time and include the effect of individual variation between speakers.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Brezina, V. (2018). </a:t>
            </a:r>
            <a:r>
              <a:rPr lang="en-GB" i="1"/>
              <a:t>Statistics in Corpus Linguistics: A Practical Guide</a:t>
            </a:r>
            <a:r>
              <a:rPr lang="en-GB"/>
              <a:t>. Cambridge: Cambridge University Press.</a:t>
            </a:r>
          </a:p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C708-6836-464B-81B8-95058C29CDA5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218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Think about and discuss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en-NZ" dirty="0"/>
              <a:t>Can you tell where a person is from based on their speech?</a:t>
            </a:r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en-NZ" dirty="0"/>
              <a:t>What are the features that you notice when somebody is speaking?</a:t>
            </a:r>
          </a:p>
          <a:p>
            <a:endParaRPr lang="en-N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Brezina, V. (2018). </a:t>
            </a:r>
            <a:r>
              <a:rPr lang="en-GB" i="1"/>
              <a:t>Statistics in Corpus Linguistics: A Practical Guide</a:t>
            </a:r>
            <a:r>
              <a:rPr lang="en-GB"/>
              <a:t>. Cambridge: Cambridge University Press.</a:t>
            </a:r>
          </a:p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C708-6836-464B-81B8-95058C29CDA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627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A2B40B-D499-42D1-BA68-8EBBF662F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AFBCF54-B93D-4700-947B-EE9F0D1C6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GB" dirty="0"/>
              <a:t>“Ways of speaking that are indexically linked to social groups, times and places” Coupland (2007: 2).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FE176C-52E7-4263-B006-4817DC0C0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Brezina, V. (2018). </a:t>
            </a:r>
            <a:r>
              <a:rPr lang="en-GB" i="1"/>
              <a:t>Statistics in Corpus Linguistics: A Practical Guide</a:t>
            </a:r>
            <a:r>
              <a:rPr lang="en-GB"/>
              <a:t>. Cambridge: Cambridge University Press.</a:t>
            </a:r>
          </a:p>
          <a:p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4B1A30-76F4-4106-8946-FE07575DC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C708-6836-464B-81B8-95058C29CDA5}" type="slidenum">
              <a:rPr lang="en-GB" smtClean="0"/>
              <a:t>4</a:t>
            </a:fld>
            <a:endParaRPr lang="en-GB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89C232C-3705-4FF2-90B0-B778F7C88B28}"/>
              </a:ext>
            </a:extLst>
          </p:cNvPr>
          <p:cNvGraphicFramePr/>
          <p:nvPr>
            <p:extLst/>
          </p:nvPr>
        </p:nvGraphicFramePr>
        <p:xfrm>
          <a:off x="1020324" y="2499627"/>
          <a:ext cx="4064000" cy="3745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A548353-0C4F-4B36-B7BC-61702F8954F3}"/>
              </a:ext>
            </a:extLst>
          </p:cNvPr>
          <p:cNvCxnSpPr/>
          <p:nvPr/>
        </p:nvCxnSpPr>
        <p:spPr>
          <a:xfrm>
            <a:off x="5084324" y="3429000"/>
            <a:ext cx="67445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A739B53-9C66-441C-B705-7E7BB9D87631}"/>
              </a:ext>
            </a:extLst>
          </p:cNvPr>
          <p:cNvCxnSpPr/>
          <p:nvPr/>
        </p:nvCxnSpPr>
        <p:spPr>
          <a:xfrm>
            <a:off x="5084324" y="5388831"/>
            <a:ext cx="67445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9F79A00-6638-46F0-A927-C7894BE5CE0B}"/>
              </a:ext>
            </a:extLst>
          </p:cNvPr>
          <p:cNvCxnSpPr/>
          <p:nvPr/>
        </p:nvCxnSpPr>
        <p:spPr>
          <a:xfrm>
            <a:off x="5084324" y="4372291"/>
            <a:ext cx="67445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0F7DD86-FE6B-494E-AC04-703234E848B9}"/>
              </a:ext>
            </a:extLst>
          </p:cNvPr>
          <p:cNvSpPr txBox="1"/>
          <p:nvPr/>
        </p:nvSpPr>
        <p:spPr>
          <a:xfrm>
            <a:off x="5871452" y="2992047"/>
            <a:ext cx="17120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Forensic linguistics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7BADCD-051E-4E93-BC0C-1791AB3BD6CD}"/>
              </a:ext>
            </a:extLst>
          </p:cNvPr>
          <p:cNvSpPr txBox="1"/>
          <p:nvPr/>
        </p:nvSpPr>
        <p:spPr>
          <a:xfrm>
            <a:off x="5914419" y="4110681"/>
            <a:ext cx="2386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Sociolinguistics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4EF133-B81C-482E-8CB8-DB3D43E63189}"/>
              </a:ext>
            </a:extLst>
          </p:cNvPr>
          <p:cNvSpPr txBox="1"/>
          <p:nvPr/>
        </p:nvSpPr>
        <p:spPr>
          <a:xfrm>
            <a:off x="5871452" y="5112576"/>
            <a:ext cx="1712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Stylistics</a:t>
            </a:r>
          </a:p>
        </p:txBody>
      </p:sp>
    </p:spTree>
    <p:extLst>
      <p:ext uri="{BB962C8B-B14F-4D97-AF65-F5344CB8AC3E}">
        <p14:creationId xmlns:p14="http://schemas.microsoft.com/office/powerpoint/2010/main" val="142758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DF919-5489-41A0-817E-AA6317C67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Labovian sociolinguistic variable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4B4CD-A948-4F56-8B9E-CC242A4817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“Different ways of saying the same thing” (</a:t>
            </a:r>
            <a:r>
              <a:rPr lang="en-GB" dirty="0" err="1"/>
              <a:t>Labov</a:t>
            </a:r>
            <a:r>
              <a:rPr lang="en-GB" dirty="0"/>
              <a:t>, 2010: 368). </a:t>
            </a:r>
          </a:p>
          <a:p>
            <a:r>
              <a:rPr lang="en-GB" dirty="0"/>
              <a:t>Circumscribe the variable  context (envelope of variation).</a:t>
            </a:r>
          </a:p>
          <a:p>
            <a:r>
              <a:rPr lang="en-GB" dirty="0" err="1"/>
              <a:t>Lavandera</a:t>
            </a:r>
            <a:r>
              <a:rPr lang="en-GB" dirty="0"/>
              <a:t> (1978): Where does a sociolinguistic variable stop?</a:t>
            </a:r>
          </a:p>
          <a:p>
            <a:r>
              <a:rPr lang="en-GB" dirty="0"/>
              <a:t>Sociolinguistic variables.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806EAD-099F-49AF-B1D7-98B6AAD69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C708-6836-464B-81B8-95058C29CDA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6462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DF919-5489-41A0-817E-AA6317C67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Labovian sociolinguistic variable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4B4CD-A948-4F56-8B9E-CC242A4817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4000" dirty="0"/>
              <a:t>I </a:t>
            </a:r>
            <a:r>
              <a:rPr lang="en-GB" sz="4000" u="sng" dirty="0"/>
              <a:t>do</a:t>
            </a:r>
            <a:r>
              <a:rPr lang="en-GB" sz="4000" u="sng" dirty="0">
                <a:solidFill>
                  <a:srgbClr val="FF0000"/>
                </a:solidFill>
              </a:rPr>
              <a:t>n't</a:t>
            </a:r>
            <a:r>
              <a:rPr lang="en-GB" sz="4000" u="sng" dirty="0"/>
              <a:t> think</a:t>
            </a:r>
            <a:r>
              <a:rPr lang="en-GB" sz="4000" dirty="0"/>
              <a:t> we should go out </a:t>
            </a:r>
            <a:r>
              <a:rPr lang="en-GB" sz="4000" u="sng" dirty="0">
                <a:solidFill>
                  <a:srgbClr val="92D050"/>
                </a:solidFill>
              </a:rPr>
              <a:t>any</a:t>
            </a:r>
            <a:r>
              <a:rPr lang="en-GB" sz="4000" u="sng" dirty="0"/>
              <a:t>more.</a:t>
            </a:r>
          </a:p>
          <a:p>
            <a:pPr marL="0" indent="0">
              <a:buNone/>
            </a:pPr>
            <a:r>
              <a:rPr lang="en-GB" sz="4000" dirty="0"/>
              <a:t>I </a:t>
            </a:r>
            <a:r>
              <a:rPr lang="en-GB" sz="4000" u="sng" dirty="0"/>
              <a:t>do</a:t>
            </a:r>
            <a:r>
              <a:rPr lang="en-GB" sz="4000" u="sng" dirty="0">
                <a:solidFill>
                  <a:srgbClr val="FF0000"/>
                </a:solidFill>
              </a:rPr>
              <a:t>n't</a:t>
            </a:r>
            <a:r>
              <a:rPr lang="en-GB" sz="4000" u="sng" dirty="0"/>
              <a:t> think</a:t>
            </a:r>
            <a:r>
              <a:rPr lang="en-GB" sz="4000" dirty="0"/>
              <a:t> we should go out </a:t>
            </a:r>
            <a:r>
              <a:rPr lang="en-GB" sz="4000" u="sng" dirty="0">
                <a:solidFill>
                  <a:srgbClr val="92D050"/>
                </a:solidFill>
              </a:rPr>
              <a:t>any</a:t>
            </a:r>
            <a:r>
              <a:rPr lang="en-GB" sz="4000" u="sng" dirty="0"/>
              <a:t>more.</a:t>
            </a:r>
            <a:endParaRPr lang="en-GB" sz="4000" dirty="0"/>
          </a:p>
          <a:p>
            <a:pPr marL="0" indent="0">
              <a:buNone/>
            </a:pPr>
            <a:endParaRPr lang="en-GB" sz="4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806EAD-099F-49AF-B1D7-98B6AAD69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C708-6836-464B-81B8-95058C29CDA5}" type="slidenum">
              <a:rPr lang="en-GB" smtClean="0"/>
              <a:t>6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5620D2-6A8A-4B2D-9560-F6684519E5FB}"/>
              </a:ext>
            </a:extLst>
          </p:cNvPr>
          <p:cNvSpPr txBox="1"/>
          <p:nvPr/>
        </p:nvSpPr>
        <p:spPr>
          <a:xfrm>
            <a:off x="7023371" y="2780474"/>
            <a:ext cx="415371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000" u="sng" dirty="0">
                <a:solidFill>
                  <a:srgbClr val="FF0000"/>
                </a:solidFill>
                <a:latin typeface="+mj-lt"/>
              </a:rPr>
              <a:t>no</a:t>
            </a:r>
            <a:r>
              <a:rPr lang="en-GB" sz="4000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more.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9C58190-2EE0-4784-AAD9-409B3FB94911}"/>
              </a:ext>
            </a:extLst>
          </p:cNvPr>
          <p:cNvGrpSpPr/>
          <p:nvPr/>
        </p:nvGrpSpPr>
        <p:grpSpPr>
          <a:xfrm>
            <a:off x="7373566" y="2363821"/>
            <a:ext cx="2140085" cy="982494"/>
            <a:chOff x="7373566" y="2363821"/>
            <a:chExt cx="2140085" cy="982494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D028C5F-D81C-43E1-B9E2-7FEF3876C7CD}"/>
                </a:ext>
              </a:extLst>
            </p:cNvPr>
            <p:cNvCxnSpPr>
              <a:cxnSpLocks/>
            </p:cNvCxnSpPr>
            <p:nvPr/>
          </p:nvCxnSpPr>
          <p:spPr>
            <a:xfrm>
              <a:off x="7373566" y="2373549"/>
              <a:ext cx="0" cy="4069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044F58D-9A08-4547-BB13-62457DE6842A}"/>
                </a:ext>
              </a:extLst>
            </p:cNvPr>
            <p:cNvCxnSpPr/>
            <p:nvPr/>
          </p:nvCxnSpPr>
          <p:spPr>
            <a:xfrm>
              <a:off x="7383293" y="2363821"/>
              <a:ext cx="211090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F0F4770-E1B2-438D-A8BF-1552AEF8F877}"/>
                </a:ext>
              </a:extLst>
            </p:cNvPr>
            <p:cNvCxnSpPr/>
            <p:nvPr/>
          </p:nvCxnSpPr>
          <p:spPr>
            <a:xfrm>
              <a:off x="9513651" y="2373549"/>
              <a:ext cx="0" cy="9727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8506C12-4FAB-47C2-B592-EF01765DAC18}"/>
              </a:ext>
            </a:extLst>
          </p:cNvPr>
          <p:cNvGrpSpPr/>
          <p:nvPr/>
        </p:nvGrpSpPr>
        <p:grpSpPr>
          <a:xfrm flipV="1">
            <a:off x="7383293" y="3667747"/>
            <a:ext cx="2140085" cy="982494"/>
            <a:chOff x="7373566" y="2363821"/>
            <a:chExt cx="2140085" cy="982494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51A3542-B825-4985-BD48-545AF01DB44A}"/>
                </a:ext>
              </a:extLst>
            </p:cNvPr>
            <p:cNvCxnSpPr>
              <a:cxnSpLocks/>
            </p:cNvCxnSpPr>
            <p:nvPr/>
          </p:nvCxnSpPr>
          <p:spPr>
            <a:xfrm>
              <a:off x="7373566" y="2373549"/>
              <a:ext cx="0" cy="4069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7D9F3B0-5C26-46A8-AB31-AD678AAF9664}"/>
                </a:ext>
              </a:extLst>
            </p:cNvPr>
            <p:cNvCxnSpPr/>
            <p:nvPr/>
          </p:nvCxnSpPr>
          <p:spPr>
            <a:xfrm>
              <a:off x="7383293" y="2363821"/>
              <a:ext cx="211090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42FC7E6-83D7-4A48-8536-4C63EFCC97A1}"/>
                </a:ext>
              </a:extLst>
            </p:cNvPr>
            <p:cNvCxnSpPr/>
            <p:nvPr/>
          </p:nvCxnSpPr>
          <p:spPr>
            <a:xfrm>
              <a:off x="9513651" y="2373549"/>
              <a:ext cx="0" cy="9727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35FD399-42A4-40C2-B902-83D555C7794B}"/>
              </a:ext>
            </a:extLst>
          </p:cNvPr>
          <p:cNvSpPr txBox="1"/>
          <p:nvPr/>
        </p:nvSpPr>
        <p:spPr>
          <a:xfrm>
            <a:off x="9100226" y="3239747"/>
            <a:ext cx="2110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competition</a:t>
            </a:r>
          </a:p>
        </p:txBody>
      </p:sp>
    </p:spTree>
    <p:extLst>
      <p:ext uri="{BB962C8B-B14F-4D97-AF65-F5344CB8AC3E}">
        <p14:creationId xmlns:p14="http://schemas.microsoft.com/office/powerpoint/2010/main" val="340943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147CD-CD18-4DB5-926C-78B8BDA5E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Biber’s</a:t>
            </a:r>
            <a:r>
              <a:rPr lang="en-GB" dirty="0"/>
              <a:t>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02639-86A7-4755-8F48-11F77FE3DC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Focus on speakers’/writers’ choices “from the entire inventory of </a:t>
            </a:r>
            <a:r>
              <a:rPr lang="en-GB" dirty="0" err="1"/>
              <a:t>lexico</a:t>
            </a:r>
            <a:r>
              <a:rPr lang="en-GB" dirty="0"/>
              <a:t>-grammatical characteristics of a language, selecting the linguistic features that are best suited functionally to their situations and communicative purposes” (</a:t>
            </a:r>
            <a:r>
              <a:rPr lang="en-GB" dirty="0" err="1"/>
              <a:t>Biber</a:t>
            </a:r>
            <a:r>
              <a:rPr lang="en-GB" dirty="0"/>
              <a:t> and Conrad 2009: 265). </a:t>
            </a:r>
          </a:p>
          <a:p>
            <a:r>
              <a:rPr lang="en-GB" dirty="0"/>
              <a:t>No clear meaning preserving competition between linguistic variants that could be easily analysed in Labovian terms.</a:t>
            </a:r>
          </a:p>
          <a:p>
            <a:r>
              <a:rPr lang="en-GB" dirty="0"/>
              <a:t>Ambient linguistic variables.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4900BF-D42A-4D78-9BAA-FE3C75E0F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C708-6836-464B-81B8-95058C29CDA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344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F2B87-7F04-48F4-AE14-8A930C62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Biber’s</a:t>
            </a:r>
            <a:r>
              <a:rPr lang="en-GB" dirty="0"/>
              <a:t> approach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B0C7E-6D06-45AB-B93A-9390F7150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sz="4000" u="sng" dirty="0"/>
          </a:p>
          <a:p>
            <a:pPr marL="0" indent="0">
              <a:buNone/>
            </a:pPr>
            <a:r>
              <a:rPr lang="en-GB" sz="4000" u="sng" dirty="0"/>
              <a:t>Well, you know</a:t>
            </a:r>
            <a:r>
              <a:rPr lang="en-GB" sz="4000" dirty="0"/>
              <a:t>, it </a:t>
            </a:r>
            <a:r>
              <a:rPr lang="en-GB" sz="4000" u="sng" dirty="0"/>
              <a:t>you see</a:t>
            </a:r>
            <a:r>
              <a:rPr lang="en-GB" sz="4000" dirty="0"/>
              <a:t>, time were, </a:t>
            </a:r>
            <a:r>
              <a:rPr lang="en-GB" sz="4000" u="sng" dirty="0"/>
              <a:t>I don't know I suppose</a:t>
            </a:r>
            <a:r>
              <a:rPr lang="en-GB" sz="4000" dirty="0"/>
              <a:t>, </a:t>
            </a:r>
            <a:r>
              <a:rPr lang="en-GB" sz="4000" u="sng" dirty="0"/>
              <a:t>I don't know</a:t>
            </a:r>
            <a:r>
              <a:rPr lang="en-GB" sz="4000" dirty="0"/>
              <a:t> but I never seemed to be afraid...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187CE2-A05F-4350-8CEE-E75060D0C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C708-6836-464B-81B8-95058C29CDA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60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3C658-B7F2-4C2E-B811-BBF9A46DE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Discuss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6367B-094C-42ED-B5AE-16D5EE947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Can you tell the gender of Speaker 1 from the following short conversation?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066503-F152-4C31-B691-E88C5BB9C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5C708-6836-464B-81B8-95058C29CDA5}" type="slidenum">
              <a:rPr lang="en-GB" smtClean="0"/>
              <a:t>9</a:t>
            </a:fld>
            <a:endParaRPr lang="en-GB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DED8F22-2A17-420E-A795-6D5C9A9297E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43583" y="3102764"/>
          <a:ext cx="10515600" cy="3241487"/>
        </p:xfrm>
        <a:graphic>
          <a:graphicData uri="http://schemas.openxmlformats.org/drawingml/2006/table">
            <a:tbl>
              <a:tblPr firstCol="1">
                <a:tableStyleId>{5C22544A-7EE6-4342-B048-85BDC9FD1C3A}</a:tableStyleId>
              </a:tblPr>
              <a:tblGrid>
                <a:gridCol w="1983448">
                  <a:extLst>
                    <a:ext uri="{9D8B030D-6E8A-4147-A177-3AD203B41FA5}">
                      <a16:colId xmlns:a16="http://schemas.microsoft.com/office/drawing/2014/main" val="2808980357"/>
                    </a:ext>
                  </a:extLst>
                </a:gridCol>
                <a:gridCol w="8532152">
                  <a:extLst>
                    <a:ext uri="{9D8B030D-6E8A-4147-A177-3AD203B41FA5}">
                      <a16:colId xmlns:a16="http://schemas.microsoft.com/office/drawing/2014/main" val="1685190407"/>
                    </a:ext>
                  </a:extLst>
                </a:gridCol>
              </a:tblGrid>
              <a:tr h="12340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bg1"/>
                          </a:solidFill>
                          <a:effectLst/>
                        </a:rPr>
                        <a:t>Speaker 1:</a:t>
                      </a:r>
                      <a:endParaRPr lang="en-GB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bg1"/>
                          </a:solidFill>
                          <a:effectLst/>
                        </a:rPr>
                        <a:t>So, </a:t>
                      </a:r>
                      <a:r>
                        <a:rPr lang="en-GB" sz="2400" u="sng" dirty="0">
                          <a:solidFill>
                            <a:schemeClr val="bg1"/>
                          </a:solidFill>
                          <a:effectLst/>
                        </a:rPr>
                        <a:t>she</a:t>
                      </a:r>
                      <a:r>
                        <a:rPr lang="en-GB" sz="2400" dirty="0">
                          <a:solidFill>
                            <a:schemeClr val="bg1"/>
                          </a:solidFill>
                          <a:effectLst/>
                        </a:rPr>
                        <a:t> says, oh </a:t>
                      </a:r>
                      <a:r>
                        <a:rPr lang="en-GB" sz="2400" u="sng" dirty="0">
                          <a:solidFill>
                            <a:schemeClr val="bg1"/>
                          </a:solidFill>
                          <a:effectLst/>
                        </a:rPr>
                        <a:t>it</a:t>
                      </a:r>
                      <a:r>
                        <a:rPr lang="en-GB" sz="2400" dirty="0">
                          <a:solidFill>
                            <a:schemeClr val="bg1"/>
                          </a:solidFill>
                          <a:effectLst/>
                        </a:rPr>
                        <a:t> don't matter. </a:t>
                      </a:r>
                      <a:r>
                        <a:rPr lang="en-GB" sz="2400" u="sng" dirty="0">
                          <a:solidFill>
                            <a:schemeClr val="bg1"/>
                          </a:solidFill>
                          <a:effectLst/>
                        </a:rPr>
                        <a:t>She</a:t>
                      </a:r>
                      <a:r>
                        <a:rPr lang="en-GB" sz="2400" dirty="0">
                          <a:solidFill>
                            <a:schemeClr val="bg1"/>
                          </a:solidFill>
                          <a:effectLst/>
                        </a:rPr>
                        <a:t> says </a:t>
                      </a:r>
                      <a:r>
                        <a:rPr lang="en-GB" sz="2400" dirty="0" err="1">
                          <a:solidFill>
                            <a:schemeClr val="bg1"/>
                          </a:solidFill>
                          <a:effectLst/>
                        </a:rPr>
                        <a:t>er</a:t>
                      </a:r>
                      <a:r>
                        <a:rPr lang="en-GB" sz="2400" dirty="0">
                          <a:solidFill>
                            <a:schemeClr val="bg1"/>
                          </a:solidFill>
                          <a:effectLst/>
                        </a:rPr>
                        <a:t> &lt;pause&gt; will </a:t>
                      </a:r>
                      <a:r>
                        <a:rPr lang="en-GB" sz="2400" u="sng" dirty="0">
                          <a:solidFill>
                            <a:schemeClr val="bg1"/>
                          </a:solidFill>
                          <a:effectLst/>
                        </a:rPr>
                        <a:t>you</a:t>
                      </a:r>
                      <a:r>
                        <a:rPr lang="en-GB" sz="2400" dirty="0">
                          <a:solidFill>
                            <a:schemeClr val="bg1"/>
                          </a:solidFill>
                          <a:effectLst/>
                        </a:rPr>
                        <a:t> help </a:t>
                      </a:r>
                      <a:r>
                        <a:rPr lang="en-GB" sz="2400" u="sng" dirty="0">
                          <a:solidFill>
                            <a:schemeClr val="bg1"/>
                          </a:solidFill>
                          <a:effectLst/>
                        </a:rPr>
                        <a:t>me</a:t>
                      </a:r>
                      <a:r>
                        <a:rPr lang="en-GB" sz="2400" dirty="0">
                          <a:solidFill>
                            <a:schemeClr val="bg1"/>
                          </a:solidFill>
                          <a:effectLst/>
                        </a:rPr>
                        <a:t> fill </a:t>
                      </a:r>
                      <a:r>
                        <a:rPr lang="en-GB" sz="2400" u="sng" dirty="0">
                          <a:solidFill>
                            <a:schemeClr val="bg1"/>
                          </a:solidFill>
                          <a:effectLst/>
                        </a:rPr>
                        <a:t>them</a:t>
                      </a:r>
                      <a:r>
                        <a:rPr lang="en-GB" sz="2400" dirty="0">
                          <a:solidFill>
                            <a:schemeClr val="bg1"/>
                          </a:solidFill>
                          <a:effectLst/>
                        </a:rPr>
                        <a:t> in now?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u="sng" dirty="0">
                          <a:solidFill>
                            <a:schemeClr val="bg1"/>
                          </a:solidFill>
                          <a:effectLst/>
                        </a:rPr>
                        <a:t>I</a:t>
                      </a:r>
                      <a:r>
                        <a:rPr lang="en-GB" sz="2400" dirty="0">
                          <a:solidFill>
                            <a:schemeClr val="bg1"/>
                          </a:solidFill>
                          <a:effectLst/>
                        </a:rPr>
                        <a:t> says, can </a:t>
                      </a:r>
                      <a:r>
                        <a:rPr lang="en-GB" sz="2400" u="sng" dirty="0">
                          <a:solidFill>
                            <a:schemeClr val="bg1"/>
                          </a:solidFill>
                          <a:effectLst/>
                        </a:rPr>
                        <a:t>I</a:t>
                      </a:r>
                      <a:r>
                        <a:rPr lang="en-GB" sz="2400" dirty="0">
                          <a:solidFill>
                            <a:schemeClr val="bg1"/>
                          </a:solidFill>
                          <a:effectLst/>
                        </a:rPr>
                        <a:t> ask </a:t>
                      </a:r>
                      <a:r>
                        <a:rPr lang="en-GB" sz="2400" u="sng" dirty="0">
                          <a:solidFill>
                            <a:schemeClr val="bg1"/>
                          </a:solidFill>
                          <a:effectLst/>
                        </a:rPr>
                        <a:t>you</a:t>
                      </a:r>
                      <a:r>
                        <a:rPr lang="en-GB" sz="2400" dirty="0">
                          <a:solidFill>
                            <a:schemeClr val="bg1"/>
                          </a:solidFill>
                          <a:effectLst/>
                        </a:rPr>
                        <a:t> a question? </a:t>
                      </a:r>
                      <a:r>
                        <a:rPr lang="en-GB" sz="2400" u="sng" dirty="0">
                          <a:solidFill>
                            <a:schemeClr val="bg1"/>
                          </a:solidFill>
                          <a:effectLst/>
                        </a:rPr>
                        <a:t>She</a:t>
                      </a:r>
                      <a:r>
                        <a:rPr lang="en-GB" sz="2400" dirty="0">
                          <a:solidFill>
                            <a:schemeClr val="bg1"/>
                          </a:solidFill>
                          <a:effectLst/>
                        </a:rPr>
                        <a:t> says what? </a:t>
                      </a:r>
                      <a:r>
                        <a:rPr lang="en-GB" sz="2400" u="sng" dirty="0">
                          <a:solidFill>
                            <a:schemeClr val="bg1"/>
                          </a:solidFill>
                          <a:effectLst/>
                        </a:rPr>
                        <a:t>I</a:t>
                      </a:r>
                      <a:r>
                        <a:rPr lang="en-GB" sz="2400" dirty="0">
                          <a:solidFill>
                            <a:schemeClr val="bg1"/>
                          </a:solidFill>
                          <a:effectLst/>
                        </a:rPr>
                        <a:t> says, these forms things, </a:t>
                      </a:r>
                      <a:r>
                        <a:rPr lang="en-GB" sz="2400" u="sng" dirty="0">
                          <a:solidFill>
                            <a:schemeClr val="bg1"/>
                          </a:solidFill>
                          <a:effectLst/>
                        </a:rPr>
                        <a:t>I</a:t>
                      </a:r>
                      <a:r>
                        <a:rPr lang="en-GB" sz="2400" dirty="0">
                          <a:solidFill>
                            <a:schemeClr val="bg1"/>
                          </a:solidFill>
                          <a:effectLst/>
                        </a:rPr>
                        <a:t> says &lt;pause&gt; </a:t>
                      </a:r>
                      <a:r>
                        <a:rPr lang="en-GB" sz="2400" dirty="0" err="1">
                          <a:solidFill>
                            <a:schemeClr val="bg1"/>
                          </a:solidFill>
                          <a:effectLst/>
                        </a:rPr>
                        <a:t>d'</a:t>
                      </a:r>
                      <a:r>
                        <a:rPr lang="en-GB" sz="2400" u="sng" dirty="0" err="1">
                          <a:solidFill>
                            <a:schemeClr val="bg1"/>
                          </a:solidFill>
                          <a:effectLst/>
                        </a:rPr>
                        <a:t>ya</a:t>
                      </a:r>
                      <a:r>
                        <a:rPr lang="en-GB" sz="2400" dirty="0">
                          <a:solidFill>
                            <a:schemeClr val="bg1"/>
                          </a:solidFill>
                          <a:effectLst/>
                        </a:rPr>
                        <a:t> know how to fill </a:t>
                      </a:r>
                      <a:r>
                        <a:rPr lang="en-GB" sz="2400" u="sng" dirty="0">
                          <a:solidFill>
                            <a:schemeClr val="bg1"/>
                          </a:solidFill>
                          <a:effectLst/>
                        </a:rPr>
                        <a:t>them</a:t>
                      </a:r>
                      <a:r>
                        <a:rPr lang="en-GB" sz="2400" dirty="0">
                          <a:solidFill>
                            <a:schemeClr val="bg1"/>
                          </a:solidFill>
                          <a:effectLst/>
                        </a:rPr>
                        <a:t> in? </a:t>
                      </a:r>
                      <a:r>
                        <a:rPr lang="en-GB" sz="2400" u="sng" dirty="0">
                          <a:solidFill>
                            <a:schemeClr val="bg1"/>
                          </a:solidFill>
                          <a:effectLst/>
                        </a:rPr>
                        <a:t>She</a:t>
                      </a:r>
                      <a:r>
                        <a:rPr lang="en-GB" sz="2400" dirty="0">
                          <a:solidFill>
                            <a:schemeClr val="bg1"/>
                          </a:solidFill>
                          <a:effectLst/>
                        </a:rPr>
                        <a:t> says </a:t>
                      </a:r>
                      <a:endParaRPr lang="en-GB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92050"/>
                  </a:ext>
                </a:extLst>
              </a:tr>
              <a:tr h="2947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bg1"/>
                          </a:solidFill>
                          <a:effectLst/>
                        </a:rPr>
                        <a:t>Speaker 2:</a:t>
                      </a:r>
                      <a:endParaRPr lang="en-GB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bg1"/>
                          </a:solidFill>
                          <a:effectLst/>
                        </a:rPr>
                        <a:t>Ah.</a:t>
                      </a:r>
                      <a:endParaRPr lang="en-GB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5483533"/>
                  </a:ext>
                </a:extLst>
              </a:tr>
              <a:tr h="2947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bg1"/>
                          </a:solidFill>
                          <a:effectLst/>
                        </a:rPr>
                        <a:t>Speaker 1:</a:t>
                      </a:r>
                      <a:endParaRPr lang="en-GB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bg1"/>
                          </a:solidFill>
                          <a:effectLst/>
                        </a:rPr>
                        <a:t>No.</a:t>
                      </a:r>
                      <a:endParaRPr lang="en-GB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519021"/>
                  </a:ext>
                </a:extLst>
              </a:tr>
              <a:tr h="294701"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u="sng" dirty="0">
                          <a:solidFill>
                            <a:schemeClr val="bg1"/>
                          </a:solidFill>
                          <a:effectLst/>
                        </a:rPr>
                        <a:t>She</a:t>
                      </a:r>
                      <a:r>
                        <a:rPr lang="en-GB" sz="2400" dirty="0">
                          <a:solidFill>
                            <a:schemeClr val="bg1"/>
                          </a:solidFill>
                          <a:effectLst/>
                        </a:rPr>
                        <a:t> said, somebody's always done </a:t>
                      </a:r>
                      <a:r>
                        <a:rPr lang="en-GB" sz="2400" u="sng" dirty="0">
                          <a:solidFill>
                            <a:schemeClr val="bg1"/>
                          </a:solidFill>
                          <a:effectLst/>
                        </a:rPr>
                        <a:t>it</a:t>
                      </a:r>
                      <a:r>
                        <a:rPr lang="en-GB" sz="2400" dirty="0">
                          <a:solidFill>
                            <a:schemeClr val="bg1"/>
                          </a:solidFill>
                          <a:effectLst/>
                        </a:rPr>
                        <a:t> for </a:t>
                      </a:r>
                      <a:r>
                        <a:rPr lang="en-GB" sz="2400" u="sng" dirty="0">
                          <a:solidFill>
                            <a:schemeClr val="bg1"/>
                          </a:solidFill>
                          <a:effectLst/>
                        </a:rPr>
                        <a:t>me</a:t>
                      </a:r>
                      <a:r>
                        <a:rPr lang="en-GB" sz="2400" dirty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  <a:endParaRPr lang="en-GB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1709876"/>
                  </a:ext>
                </a:extLst>
              </a:tr>
              <a:tr h="2947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bg1"/>
                          </a:solidFill>
                          <a:effectLst/>
                        </a:rPr>
                        <a:t>Speaker 2:</a:t>
                      </a:r>
                      <a:endParaRPr lang="en-GB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bg1"/>
                          </a:solidFill>
                          <a:effectLst/>
                        </a:rPr>
                        <a:t> Annette's done them.</a:t>
                      </a:r>
                      <a:endParaRPr lang="en-GB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39906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18679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2779</TotalTime>
  <Words>1431</Words>
  <Application>Microsoft Office PowerPoint</Application>
  <PresentationFormat>Widescreen</PresentationFormat>
  <Paragraphs>424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Sociolinguistics and stylistics</vt:lpstr>
      <vt:lpstr>PowerPoint Presentation</vt:lpstr>
      <vt:lpstr>Think about and discuss</vt:lpstr>
      <vt:lpstr>Style</vt:lpstr>
      <vt:lpstr>Labovian sociolinguistic variable</vt:lpstr>
      <vt:lpstr>Labovian sociolinguistic variable (cont.)</vt:lpstr>
      <vt:lpstr>Biber’s approach</vt:lpstr>
      <vt:lpstr>Biber’s approach (cont.)</vt:lpstr>
      <vt:lpstr>Discuss</vt:lpstr>
      <vt:lpstr>PowerPoint Presentation</vt:lpstr>
      <vt:lpstr>PowerPoint Presentation</vt:lpstr>
      <vt:lpstr>T-test</vt:lpstr>
      <vt:lpstr>T-test (cont.)</vt:lpstr>
      <vt:lpstr>Effect size: Cohen’s d</vt:lpstr>
      <vt:lpstr>One-way ANOVA</vt:lpstr>
      <vt:lpstr>One-way ANOVA</vt:lpstr>
      <vt:lpstr>One-way ANOVA</vt:lpstr>
      <vt:lpstr>Tests: overview</vt:lpstr>
      <vt:lpstr>Correspondence analysis</vt:lpstr>
      <vt:lpstr>Correspondence analysis</vt:lpstr>
      <vt:lpstr>Discuss</vt:lpstr>
      <vt:lpstr>Sociolinguistic study of English possessives</vt:lpstr>
      <vt:lpstr>PowerPoint Presentation</vt:lpstr>
      <vt:lpstr>Results</vt:lpstr>
      <vt:lpstr>Results</vt:lpstr>
      <vt:lpstr>PowerPoint Presentation</vt:lpstr>
      <vt:lpstr>Things to remember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Introduction: Statistics meets corpus linguistics</dc:title>
  <dc:creator>Vaclav Brezina</dc:creator>
  <cp:lastModifiedBy>Vaclav Brezina</cp:lastModifiedBy>
  <cp:revision>96</cp:revision>
  <dcterms:created xsi:type="dcterms:W3CDTF">2017-12-27T14:05:38Z</dcterms:created>
  <dcterms:modified xsi:type="dcterms:W3CDTF">2018-09-02T13:53:19Z</dcterms:modified>
</cp:coreProperties>
</file>