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7" r:id="rId3"/>
    <p:sldId id="258" r:id="rId4"/>
    <p:sldId id="265" r:id="rId5"/>
    <p:sldId id="324" r:id="rId6"/>
    <p:sldId id="325" r:id="rId7"/>
    <p:sldId id="326" r:id="rId8"/>
    <p:sldId id="327" r:id="rId9"/>
    <p:sldId id="328" r:id="rId10"/>
    <p:sldId id="329" r:id="rId11"/>
    <p:sldId id="330" r:id="rId12"/>
    <p:sldId id="331" r:id="rId13"/>
    <p:sldId id="334" r:id="rId14"/>
    <p:sldId id="335" r:id="rId15"/>
    <p:sldId id="336" r:id="rId16"/>
    <p:sldId id="337" r:id="rId17"/>
    <p:sldId id="338" r:id="rId18"/>
    <p:sldId id="339" r:id="rId19"/>
    <p:sldId id="379" r:id="rId20"/>
    <p:sldId id="380" r:id="rId21"/>
    <p:sldId id="381" r:id="rId22"/>
    <p:sldId id="382" r:id="rId23"/>
    <p:sldId id="383" r:id="rId24"/>
    <p:sldId id="384"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19326-8080-4A50-8F85-716FCEE4E028}" type="datetimeFigureOut">
              <a:rPr lang="en-GB" smtClean="0"/>
              <a:t>27/06/2018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772C9-CB2B-44B7-AB58-6CC9A72F94B9}" type="slidenum">
              <a:rPr lang="en-GB" smtClean="0"/>
              <a:t>‹#›</a:t>
            </a:fld>
            <a:endParaRPr lang="en-GB"/>
          </a:p>
        </p:txBody>
      </p:sp>
    </p:spTree>
    <p:extLst>
      <p:ext uri="{BB962C8B-B14F-4D97-AF65-F5344CB8AC3E}">
        <p14:creationId xmlns:p14="http://schemas.microsoft.com/office/powerpoint/2010/main" val="198340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C00000"/>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p:cNvSpPr>
            <a:spLocks noGrp="1"/>
          </p:cNvSpPr>
          <p:nvPr>
            <p:ph type="ftr" sz="quarter" idx="11"/>
          </p:nvPr>
        </p:nvSpPr>
        <p:spPr>
          <a:xfrm>
            <a:off x="1524000" y="6356350"/>
            <a:ext cx="6629400" cy="365125"/>
          </a:xfrm>
        </p:spPr>
        <p:txBody>
          <a:bodyPr/>
          <a:lstStyle>
            <a:lvl1pPr>
              <a:defRPr sz="1100"/>
            </a:lvl1pPr>
          </a:lstStyle>
          <a:p>
            <a:pPr algn="l"/>
            <a:r>
              <a:rPr lang="en-GB" dirty="0"/>
              <a:t>Brezina, V. (2018). </a:t>
            </a:r>
            <a:r>
              <a:rPr lang="en-GB" i="1" dirty="0"/>
              <a:t>Statistics in Corpus Linguistics: A Practical Guide</a:t>
            </a:r>
            <a:r>
              <a:rPr lang="en-GB" dirty="0"/>
              <a:t>. Cambridge: Cambridge University Press.</a:t>
            </a:r>
          </a:p>
          <a:p>
            <a:endParaRPr lang="en-GB" dirty="0"/>
          </a:p>
        </p:txBody>
      </p:sp>
      <p:pic>
        <p:nvPicPr>
          <p:cNvPr id="8" name="Picture 4" descr="book cover">
            <a:extLst>
              <a:ext uri="{FF2B5EF4-FFF2-40B4-BE49-F238E27FC236}">
                <a16:creationId xmlns:a16="http://schemas.microsoft.com/office/drawing/2014/main" id="{0593A940-6F11-445C-B7DB-97DF1893AB47}"/>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a:fillRect/>
          </a:stretch>
        </p:blipFill>
        <p:spPr bwMode="auto">
          <a:xfrm>
            <a:off x="9681379" y="3920173"/>
            <a:ext cx="1770392" cy="2675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4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
        <p:nvSpPr>
          <p:cNvPr id="7"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2771846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838200" y="6356350"/>
            <a:ext cx="7315200" cy="365125"/>
          </a:xfrm>
        </p:spPr>
        <p:txBody>
          <a:bodyPr/>
          <a:lstStyle>
            <a:lvl1pPr algn="l">
              <a:defRPr sz="1100">
                <a:latin typeface="+mj-lt"/>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Tree>
    <p:extLst>
      <p:ext uri="{BB962C8B-B14F-4D97-AF65-F5344CB8AC3E}">
        <p14:creationId xmlns:p14="http://schemas.microsoft.com/office/powerpoint/2010/main" val="144037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p:cNvSpPr>
            <a:spLocks noGrp="1"/>
          </p:cNvSpPr>
          <p:nvPr>
            <p:ph type="ftr" sz="quarter" idx="11"/>
          </p:nvPr>
        </p:nvSpPr>
        <p:spPr/>
        <p:txBody>
          <a:bodyPr/>
          <a:lstStyle/>
          <a:p>
            <a:r>
              <a:rPr lang="en-GB"/>
              <a:t>Brezina, V. (2018). Statistics in Corpus Linguistics: A Practical Guide. Cambridge: Cambridge University Press. </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Tree>
    <p:extLst>
      <p:ext uri="{BB962C8B-B14F-4D97-AF65-F5344CB8AC3E}">
        <p14:creationId xmlns:p14="http://schemas.microsoft.com/office/powerpoint/2010/main" val="107403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0F45C708-6836-464B-81B8-95058C29CDA5}" type="slidenum">
              <a:rPr lang="en-GB" smtClean="0"/>
              <a:t>‹#›</a:t>
            </a:fld>
            <a:endParaRPr lang="en-GB"/>
          </a:p>
        </p:txBody>
      </p:sp>
      <p:sp>
        <p:nvSpPr>
          <p:cNvPr id="10"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3781294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0F45C708-6836-464B-81B8-95058C29CDA5}" type="slidenum">
              <a:rPr lang="en-GB" smtClean="0"/>
              <a:t>‹#›</a:t>
            </a:fld>
            <a:endParaRPr lang="en-GB"/>
          </a:p>
        </p:txBody>
      </p:sp>
      <p:sp>
        <p:nvSpPr>
          <p:cNvPr id="6"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124680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F45C708-6836-464B-81B8-95058C29CDA5}" type="slidenum">
              <a:rPr lang="en-GB" smtClean="0"/>
              <a:t>‹#›</a:t>
            </a:fld>
            <a:endParaRPr lang="en-GB"/>
          </a:p>
        </p:txBody>
      </p:sp>
      <p:sp>
        <p:nvSpPr>
          <p:cNvPr id="5"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237376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
        <p:nvSpPr>
          <p:cNvPr id="8"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416361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0F45C708-6836-464B-81B8-95058C29CDA5}" type="slidenum">
              <a:rPr lang="en-GB" smtClean="0"/>
              <a:t>‹#›</a:t>
            </a:fld>
            <a:endParaRPr lang="en-GB"/>
          </a:p>
        </p:txBody>
      </p:sp>
      <p:sp>
        <p:nvSpPr>
          <p:cNvPr id="8"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67032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0F45C708-6836-464B-81B8-95058C29CDA5}" type="slidenum">
              <a:rPr lang="en-GB" smtClean="0"/>
              <a:t>‹#›</a:t>
            </a:fld>
            <a:endParaRPr lang="en-GB"/>
          </a:p>
        </p:txBody>
      </p:sp>
      <p:sp>
        <p:nvSpPr>
          <p:cNvPr id="7" name="Footer Placeholder 4"/>
          <p:cNvSpPr>
            <a:spLocks noGrp="1"/>
          </p:cNvSpPr>
          <p:nvPr>
            <p:ph type="ftr" sz="quarter" idx="11"/>
          </p:nvPr>
        </p:nvSpPr>
        <p:spPr>
          <a:xfrm>
            <a:off x="838200" y="6356350"/>
            <a:ext cx="7315200" cy="365125"/>
          </a:xfrm>
        </p:spPr>
        <p:txBody>
          <a:bodyPr/>
          <a:lstStyle>
            <a:lvl1pPr algn="l">
              <a:defRPr/>
            </a:lvl1pPr>
          </a:lstStyle>
          <a:p>
            <a:r>
              <a:rPr lang="en-GB" dirty="0"/>
              <a:t>Brezina, V. (2018). </a:t>
            </a:r>
            <a:r>
              <a:rPr lang="en-GB" i="1" dirty="0"/>
              <a:t>Statistics in Corpus Linguistics: A Practical Guide</a:t>
            </a:r>
            <a:r>
              <a:rPr lang="en-GB" dirty="0"/>
              <a:t>. Cambridge: Cambridge University Press.</a:t>
            </a:r>
          </a:p>
          <a:p>
            <a:endParaRPr lang="en-GB" dirty="0"/>
          </a:p>
        </p:txBody>
      </p:sp>
    </p:spTree>
    <p:extLst>
      <p:ext uri="{BB962C8B-B14F-4D97-AF65-F5344CB8AC3E}">
        <p14:creationId xmlns:p14="http://schemas.microsoft.com/office/powerpoint/2010/main" val="78129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45C708-6836-464B-81B8-95058C29CDA5}" type="slidenum">
              <a:rPr lang="en-GB" smtClean="0"/>
              <a:t>‹#›</a:t>
            </a:fld>
            <a:endParaRPr lang="en-GB" dirty="0"/>
          </a:p>
        </p:txBody>
      </p:sp>
    </p:spTree>
    <p:extLst>
      <p:ext uri="{BB962C8B-B14F-4D97-AF65-F5344CB8AC3E}">
        <p14:creationId xmlns:p14="http://schemas.microsoft.com/office/powerpoint/2010/main" val="1186005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dt="0"/>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Register variation: correlation, clusters and factors </a:t>
            </a:r>
          </a:p>
        </p:txBody>
      </p:sp>
      <p:sp>
        <p:nvSpPr>
          <p:cNvPr id="3" name="Subtitle 2"/>
          <p:cNvSpPr>
            <a:spLocks noGrp="1"/>
          </p:cNvSpPr>
          <p:nvPr>
            <p:ph type="subTitle" idx="1"/>
          </p:nvPr>
        </p:nvSpPr>
        <p:spPr/>
        <p:txBody>
          <a:bodyPr/>
          <a:lstStyle/>
          <a:p>
            <a:endParaRPr lang="en-GB" dirty="0"/>
          </a:p>
        </p:txBody>
      </p:sp>
      <p:sp>
        <p:nvSpPr>
          <p:cNvPr id="4" name="Footer Placeholder 3"/>
          <p:cNvSpPr>
            <a:spLocks noGrp="1"/>
          </p:cNvSpPr>
          <p:nvPr>
            <p:ph type="ftr" sz="quarter" idx="11"/>
          </p:nvPr>
        </p:nvSpPr>
        <p:spPr/>
        <p:txBody>
          <a:bodyPr/>
          <a:lstStyle/>
          <a:p>
            <a:pPr algn="l"/>
            <a:r>
              <a:rPr lang="en-GB" dirty="0"/>
              <a:t>Brezina, V. (2018). </a:t>
            </a:r>
            <a:r>
              <a:rPr lang="en-GB" i="1" dirty="0"/>
              <a:t>Statistics in Corpus Linguistics: A Practical Guide</a:t>
            </a:r>
            <a:r>
              <a:rPr lang="en-GB" dirty="0"/>
              <a:t>. Cambridge: Cambridge University Press.</a:t>
            </a:r>
          </a:p>
          <a:p>
            <a:endParaRPr lang="en-GB" dirty="0"/>
          </a:p>
        </p:txBody>
      </p:sp>
      <p:sp>
        <p:nvSpPr>
          <p:cNvPr id="6" name="Slide Number Placeholder 5"/>
          <p:cNvSpPr>
            <a:spLocks noGrp="1"/>
          </p:cNvSpPr>
          <p:nvPr>
            <p:ph type="sldNum" sz="quarter" idx="4294967295"/>
          </p:nvPr>
        </p:nvSpPr>
        <p:spPr>
          <a:xfrm>
            <a:off x="8610600" y="6356350"/>
            <a:ext cx="2743200" cy="365125"/>
          </a:xfrm>
        </p:spPr>
        <p:txBody>
          <a:bodyPr/>
          <a:lstStyle/>
          <a:p>
            <a:fld id="{407CC003-C535-4BBD-B541-80BB91BA5B00}" type="slidenum">
              <a:rPr lang="en-GB" smtClean="0"/>
              <a:pPr/>
              <a:t>1</a:t>
            </a:fld>
            <a:endParaRPr lang="en-GB" dirty="0"/>
          </a:p>
        </p:txBody>
      </p:sp>
    </p:spTree>
    <p:extLst>
      <p:ext uri="{BB962C8B-B14F-4D97-AF65-F5344CB8AC3E}">
        <p14:creationId xmlns:p14="http://schemas.microsoft.com/office/powerpoint/2010/main" val="2149769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500 vs. 5000</a:t>
            </a:r>
          </a:p>
        </p:txBody>
      </p:sp>
      <p:sp>
        <p:nvSpPr>
          <p:cNvPr id="4" name="Footer Placeholder 3"/>
          <p:cNvSpPr>
            <a:spLocks noGrp="1"/>
          </p:cNvSpPr>
          <p:nvPr>
            <p:ph type="ftr" sz="quarter" idx="11"/>
          </p:nvPr>
        </p:nvSpPr>
        <p:spPr/>
        <p:txBody>
          <a:bodyPr/>
          <a:lstStyle/>
          <a:p>
            <a:r>
              <a:rPr lang="en-GB" dirty="0"/>
              <a:t>Brezina, V. (2018). </a:t>
            </a:r>
            <a:r>
              <a:rPr lang="en-GB" i="1" dirty="0"/>
              <a:t>Statistics in Corpus Linguistics: A Practical Guide</a:t>
            </a:r>
            <a:r>
              <a:rPr lang="en-GB" dirty="0"/>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10</a:t>
            </a:fld>
            <a:endParaRPr lang="en-GB"/>
          </a:p>
        </p:txBody>
      </p:sp>
      <p:pic>
        <p:nvPicPr>
          <p:cNvPr id="6" name="Picture 5" descr="http://corpora.lancs.ac.uk/stats/tmp/ev4brrv42d.png?=1239293"/>
          <p:cNvPicPr/>
          <p:nvPr/>
        </p:nvPicPr>
        <p:blipFill>
          <a:blip r:embed="rId2">
            <a:extLst>
              <a:ext uri="{28A0092B-C50C-407E-A947-70E740481C1C}">
                <a14:useLocalDpi xmlns:a14="http://schemas.microsoft.com/office/drawing/2010/main" val="0"/>
              </a:ext>
            </a:extLst>
          </a:blip>
          <a:srcRect/>
          <a:stretch>
            <a:fillRect/>
          </a:stretch>
        </p:blipFill>
        <p:spPr bwMode="auto">
          <a:xfrm>
            <a:off x="923925" y="1751648"/>
            <a:ext cx="2438400" cy="2341562"/>
          </a:xfrm>
          <a:prstGeom prst="rect">
            <a:avLst/>
          </a:prstGeom>
          <a:noFill/>
          <a:ln>
            <a:noFill/>
          </a:ln>
        </p:spPr>
      </p:pic>
      <p:pic>
        <p:nvPicPr>
          <p:cNvPr id="7" name="Picture 2" descr="http://corpora.lancs.ac.uk/stats/tmp/fh16hrzyh3.png?=123929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72225" y="1085850"/>
            <a:ext cx="4525963" cy="45259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753224" y="5734050"/>
            <a:ext cx="4144963" cy="646331"/>
          </a:xfrm>
          <a:prstGeom prst="rect">
            <a:avLst/>
          </a:prstGeom>
          <a:noFill/>
        </p:spPr>
        <p:txBody>
          <a:bodyPr wrap="square" rtlCol="0">
            <a:spAutoFit/>
          </a:bodyPr>
          <a:lstStyle/>
          <a:p>
            <a:r>
              <a:rPr lang="en-GB" b="1" dirty="0">
                <a:solidFill>
                  <a:srgbClr val="FF0000"/>
                </a:solidFill>
              </a:rPr>
              <a:t>SIGNIFICANT</a:t>
            </a:r>
          </a:p>
          <a:p>
            <a:r>
              <a:rPr lang="pl-PL" i="1" dirty="0"/>
              <a:t>r</a:t>
            </a:r>
            <a:r>
              <a:rPr lang="pl-PL" dirty="0"/>
              <a:t> = -.029; p = .04; 95% CI</a:t>
            </a:r>
            <a:r>
              <a:rPr lang="en-GB" dirty="0"/>
              <a:t> [</a:t>
            </a:r>
            <a:r>
              <a:rPr lang="pl-PL" dirty="0"/>
              <a:t>-.057</a:t>
            </a:r>
            <a:r>
              <a:rPr lang="en-GB" dirty="0"/>
              <a:t>,</a:t>
            </a:r>
            <a:r>
              <a:rPr lang="pl-PL" dirty="0"/>
              <a:t> -.001</a:t>
            </a:r>
            <a:r>
              <a:rPr lang="en-GB" dirty="0"/>
              <a:t>]</a:t>
            </a:r>
          </a:p>
        </p:txBody>
      </p:sp>
      <p:sp>
        <p:nvSpPr>
          <p:cNvPr id="9" name="TextBox 8"/>
          <p:cNvSpPr txBox="1"/>
          <p:nvPr/>
        </p:nvSpPr>
        <p:spPr>
          <a:xfrm>
            <a:off x="1000125" y="4366041"/>
            <a:ext cx="4144963" cy="646331"/>
          </a:xfrm>
          <a:prstGeom prst="rect">
            <a:avLst/>
          </a:prstGeom>
          <a:noFill/>
        </p:spPr>
        <p:txBody>
          <a:bodyPr wrap="square" rtlCol="0">
            <a:spAutoFit/>
          </a:bodyPr>
          <a:lstStyle/>
          <a:p>
            <a:r>
              <a:rPr lang="en-GB" b="1" dirty="0">
                <a:solidFill>
                  <a:srgbClr val="FF0000"/>
                </a:solidFill>
              </a:rPr>
              <a:t>NON-SIGNIFICANT</a:t>
            </a:r>
          </a:p>
          <a:p>
            <a:r>
              <a:rPr lang="pl-PL" i="1" dirty="0"/>
              <a:t> </a:t>
            </a:r>
            <a:r>
              <a:rPr lang="en-GB" i="1" dirty="0"/>
              <a:t>r </a:t>
            </a:r>
            <a:r>
              <a:rPr lang="pl-PL" i="1" dirty="0"/>
              <a:t>= -.029; p = .5</a:t>
            </a:r>
            <a:r>
              <a:rPr lang="en-GB" i="1" dirty="0"/>
              <a:t>2</a:t>
            </a:r>
            <a:r>
              <a:rPr lang="pl-PL" i="1" dirty="0"/>
              <a:t>; </a:t>
            </a:r>
            <a:r>
              <a:rPr lang="pl-PL" dirty="0"/>
              <a:t>95% CI</a:t>
            </a:r>
            <a:r>
              <a:rPr lang="en-GB" dirty="0"/>
              <a:t> [-</a:t>
            </a:r>
            <a:r>
              <a:rPr lang="pl-PL" dirty="0"/>
              <a:t>.116</a:t>
            </a:r>
            <a:r>
              <a:rPr lang="en-GB" dirty="0"/>
              <a:t>,</a:t>
            </a:r>
            <a:r>
              <a:rPr lang="pl-PL" dirty="0"/>
              <a:t>.059</a:t>
            </a:r>
            <a:r>
              <a:rPr lang="en-GB" dirty="0"/>
              <a:t>]</a:t>
            </a:r>
          </a:p>
        </p:txBody>
      </p:sp>
    </p:spTree>
    <p:extLst>
      <p:ext uri="{BB962C8B-B14F-4D97-AF65-F5344CB8AC3E}">
        <p14:creationId xmlns:p14="http://schemas.microsoft.com/office/powerpoint/2010/main" val="13598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iterate type="lt">
                                    <p:tmAbs val="100"/>
                                  </p:iterate>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iterate type="lt">
                                    <p:tmAbs val="100"/>
                                  </p:iterate>
                                  <p:childTnLst>
                                    <p:set>
                                      <p:cBhvr>
                                        <p:cTn id="17" dur="1" fill="hold">
                                          <p:stCondLst>
                                            <p:cond delay="0"/>
                                          </p:stCondLst>
                                        </p:cTn>
                                        <p:tgtEl>
                                          <p:spTgt spid="8">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iterate type="lt">
                                    <p:tmAbs val="100"/>
                                  </p:iterate>
                                  <p:childTnLst>
                                    <p:set>
                                      <p:cBhvr>
                                        <p:cTn id="1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Pearson’s and Spearman’s correlations</a:t>
            </a:r>
          </a:p>
        </p:txBody>
      </p:sp>
      <p:sp>
        <p:nvSpPr>
          <p:cNvPr id="3" name="Content Placeholder 2"/>
          <p:cNvSpPr>
            <a:spLocks noGrp="1"/>
          </p:cNvSpPr>
          <p:nvPr>
            <p:ph idx="1"/>
          </p:nvPr>
        </p:nvSpPr>
        <p:spPr/>
        <p:txBody>
          <a:bodyPr/>
          <a:lstStyle/>
          <a:p>
            <a:r>
              <a:rPr lang="en-GB" dirty="0"/>
              <a:t>Pearson’s correlation: r</a:t>
            </a:r>
          </a:p>
          <a:p>
            <a:r>
              <a:rPr lang="en-GB" dirty="0"/>
              <a:t>Spearman’s correlation: </a:t>
            </a:r>
            <a:r>
              <a:rPr lang="en-GB" dirty="0" err="1"/>
              <a:t>r</a:t>
            </a:r>
            <a:r>
              <a:rPr lang="en-GB" baseline="-25000" dirty="0" err="1"/>
              <a:t>s</a:t>
            </a:r>
            <a:r>
              <a:rPr lang="en-GB" baseline="-25000" dirty="0"/>
              <a:t>, </a:t>
            </a:r>
            <a:r>
              <a:rPr lang="en-GB" dirty="0"/>
              <a:t>rho, </a:t>
            </a:r>
            <a:r>
              <a:rPr lang="el-GR" dirty="0"/>
              <a:t>ρ</a:t>
            </a:r>
            <a:endParaRPr lang="en-GB" dirty="0"/>
          </a:p>
          <a:p>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11</a:t>
            </a:fld>
            <a:endParaRPr lang="en-GB"/>
          </a:p>
        </p:txBody>
      </p:sp>
    </p:spTree>
    <p:extLst>
      <p:ext uri="{BB962C8B-B14F-4D97-AF65-F5344CB8AC3E}">
        <p14:creationId xmlns:p14="http://schemas.microsoft.com/office/powerpoint/2010/main" val="1320278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Visualizing correlation</a:t>
            </a:r>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12</a:t>
            </a:fld>
            <a:endParaRPr lang="en-GB"/>
          </a:p>
        </p:txBody>
      </p:sp>
      <p:pic>
        <p:nvPicPr>
          <p:cNvPr id="6" name="Picture 5" descr="http://corpora.lancs.ac.uk/stats/tmp/ev4ljmj3tu.png?=1239293"/>
          <p:cNvPicPr/>
          <p:nvPr/>
        </p:nvPicPr>
        <p:blipFill>
          <a:blip r:embed="rId2">
            <a:extLst>
              <a:ext uri="{28A0092B-C50C-407E-A947-70E740481C1C}">
                <a14:useLocalDpi xmlns:a14="http://schemas.microsoft.com/office/drawing/2010/main" val="0"/>
              </a:ext>
            </a:extLst>
          </a:blip>
          <a:srcRect/>
          <a:stretch>
            <a:fillRect/>
          </a:stretch>
        </p:blipFill>
        <p:spPr bwMode="auto">
          <a:xfrm>
            <a:off x="1924050" y="1543277"/>
            <a:ext cx="3962400" cy="4247923"/>
          </a:xfrm>
          <a:prstGeom prst="rect">
            <a:avLst/>
          </a:prstGeom>
          <a:noFill/>
          <a:ln>
            <a:noFill/>
          </a:ln>
        </p:spPr>
      </p:pic>
      <p:pic>
        <p:nvPicPr>
          <p:cNvPr id="7" name="Picture 6"/>
          <p:cNvPicPr/>
          <p:nvPr/>
        </p:nvPicPr>
        <p:blipFill>
          <a:blip r:embed="rId3"/>
          <a:stretch>
            <a:fillRect/>
          </a:stretch>
        </p:blipFill>
        <p:spPr>
          <a:xfrm>
            <a:off x="5886450" y="1828799"/>
            <a:ext cx="4343400" cy="3756887"/>
          </a:xfrm>
          <a:prstGeom prst="rect">
            <a:avLst/>
          </a:prstGeom>
        </p:spPr>
      </p:pic>
    </p:spTree>
    <p:extLst>
      <p:ext uri="{BB962C8B-B14F-4D97-AF65-F5344CB8AC3E}">
        <p14:creationId xmlns:p14="http://schemas.microsoft.com/office/powerpoint/2010/main" val="252004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Hierarchical agglomerative cluster analysis</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13</a:t>
            </a:fld>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247899"/>
            <a:ext cx="3647152" cy="3495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r="29282"/>
          <a:stretch/>
        </p:blipFill>
        <p:spPr bwMode="auto">
          <a:xfrm>
            <a:off x="4291169" y="2221791"/>
            <a:ext cx="3648075" cy="371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1107" r="23205" b="12882"/>
          <a:stretch/>
        </p:blipFill>
        <p:spPr bwMode="auto">
          <a:xfrm>
            <a:off x="8024969" y="2102733"/>
            <a:ext cx="4001929" cy="37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155421" y="1746617"/>
            <a:ext cx="3741024" cy="369332"/>
          </a:xfrm>
          <a:prstGeom prst="rect">
            <a:avLst/>
          </a:prstGeom>
        </p:spPr>
        <p:txBody>
          <a:bodyPr wrap="none">
            <a:spAutoFit/>
          </a:bodyPr>
          <a:lstStyle/>
          <a:p>
            <a:r>
              <a:rPr lang="en-GB" dirty="0">
                <a:solidFill>
                  <a:schemeClr val="tx1">
                    <a:lumMod val="50000"/>
                    <a:lumOff val="50000"/>
                  </a:schemeClr>
                </a:solidFill>
              </a:rPr>
              <a:t>hierarchical tree plot (or </a:t>
            </a:r>
            <a:r>
              <a:rPr lang="en-GB" dirty="0" err="1">
                <a:solidFill>
                  <a:schemeClr val="tx1">
                    <a:lumMod val="50000"/>
                    <a:lumOff val="50000"/>
                  </a:schemeClr>
                </a:solidFill>
              </a:rPr>
              <a:t>dendrogram</a:t>
            </a:r>
            <a:r>
              <a:rPr lang="en-GB" dirty="0">
                <a:solidFill>
                  <a:schemeClr val="tx1">
                    <a:lumMod val="50000"/>
                    <a:lumOff val="50000"/>
                  </a:schemeClr>
                </a:solidFill>
              </a:rPr>
              <a:t>)</a:t>
            </a:r>
          </a:p>
        </p:txBody>
      </p:sp>
    </p:spTree>
    <p:extLst>
      <p:ext uri="{BB962C8B-B14F-4D97-AF65-F5344CB8AC3E}">
        <p14:creationId xmlns:p14="http://schemas.microsoft.com/office/powerpoint/2010/main" val="374071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analysis: Distance</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14</a:t>
            </a:fld>
            <a:endParaRPr lang="en-GB"/>
          </a:p>
        </p:txBody>
      </p:sp>
      <p:pic>
        <p:nvPicPr>
          <p:cNvPr id="205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1880" r="11261"/>
          <a:stretch/>
        </p:blipFill>
        <p:spPr bwMode="auto">
          <a:xfrm>
            <a:off x="781049" y="1908744"/>
            <a:ext cx="9147547" cy="73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10229850" y="2590800"/>
            <a:ext cx="171450" cy="17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1258550" y="2066925"/>
            <a:ext cx="171450" cy="17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0153650" y="2307193"/>
            <a:ext cx="723900" cy="369332"/>
          </a:xfrm>
          <a:prstGeom prst="rect">
            <a:avLst/>
          </a:prstGeom>
          <a:noFill/>
        </p:spPr>
        <p:txBody>
          <a:bodyPr wrap="square" rtlCol="0">
            <a:spAutoFit/>
          </a:bodyPr>
          <a:lstStyle/>
          <a:p>
            <a:r>
              <a:rPr lang="en-GB" dirty="0"/>
              <a:t>A</a:t>
            </a:r>
          </a:p>
        </p:txBody>
      </p:sp>
      <p:sp>
        <p:nvSpPr>
          <p:cNvPr id="10" name="TextBox 9"/>
          <p:cNvSpPr txBox="1"/>
          <p:nvPr/>
        </p:nvSpPr>
        <p:spPr>
          <a:xfrm>
            <a:off x="11182350" y="1716643"/>
            <a:ext cx="723900" cy="369332"/>
          </a:xfrm>
          <a:prstGeom prst="rect">
            <a:avLst/>
          </a:prstGeom>
          <a:noFill/>
        </p:spPr>
        <p:txBody>
          <a:bodyPr wrap="square" rtlCol="0">
            <a:spAutoFit/>
          </a:bodyPr>
          <a:lstStyle/>
          <a:p>
            <a:r>
              <a:rPr lang="en-GB" dirty="0"/>
              <a:t>B</a:t>
            </a:r>
          </a:p>
        </p:txBody>
      </p:sp>
      <p:cxnSp>
        <p:nvCxnSpPr>
          <p:cNvPr id="11" name="Straight Connector 10"/>
          <p:cNvCxnSpPr/>
          <p:nvPr/>
        </p:nvCxnSpPr>
        <p:spPr>
          <a:xfrm flipV="1">
            <a:off x="10401300" y="2200275"/>
            <a:ext cx="876300" cy="476250"/>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690" r="15359"/>
          <a:stretch/>
        </p:blipFill>
        <p:spPr bwMode="auto">
          <a:xfrm>
            <a:off x="853623" y="3384550"/>
            <a:ext cx="8777757" cy="699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10382250" y="4076700"/>
            <a:ext cx="171450" cy="17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1410950" y="3552825"/>
            <a:ext cx="171450" cy="171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0191750" y="3793093"/>
            <a:ext cx="723900" cy="369332"/>
          </a:xfrm>
          <a:prstGeom prst="rect">
            <a:avLst/>
          </a:prstGeom>
          <a:noFill/>
        </p:spPr>
        <p:txBody>
          <a:bodyPr wrap="square" rtlCol="0">
            <a:spAutoFit/>
          </a:bodyPr>
          <a:lstStyle/>
          <a:p>
            <a:r>
              <a:rPr lang="en-GB" dirty="0"/>
              <a:t>A</a:t>
            </a:r>
          </a:p>
        </p:txBody>
      </p:sp>
      <p:sp>
        <p:nvSpPr>
          <p:cNvPr id="19" name="TextBox 18"/>
          <p:cNvSpPr txBox="1"/>
          <p:nvPr/>
        </p:nvSpPr>
        <p:spPr>
          <a:xfrm>
            <a:off x="11334750" y="3202543"/>
            <a:ext cx="723900" cy="369332"/>
          </a:xfrm>
          <a:prstGeom prst="rect">
            <a:avLst/>
          </a:prstGeom>
          <a:noFill/>
        </p:spPr>
        <p:txBody>
          <a:bodyPr wrap="square" rtlCol="0">
            <a:spAutoFit/>
          </a:bodyPr>
          <a:lstStyle/>
          <a:p>
            <a:r>
              <a:rPr lang="en-GB" dirty="0"/>
              <a:t>B</a:t>
            </a:r>
          </a:p>
        </p:txBody>
      </p:sp>
      <p:cxnSp>
        <p:nvCxnSpPr>
          <p:cNvPr id="20" name="Straight Connector 19"/>
          <p:cNvCxnSpPr/>
          <p:nvPr/>
        </p:nvCxnSpPr>
        <p:spPr>
          <a:xfrm flipV="1">
            <a:off x="10467975" y="3600450"/>
            <a:ext cx="0" cy="48393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2" name="Straight Connector 21"/>
          <p:cNvCxnSpPr>
            <a:endCxn id="17" idx="2"/>
          </p:cNvCxnSpPr>
          <p:nvPr/>
        </p:nvCxnSpPr>
        <p:spPr>
          <a:xfrm>
            <a:off x="10429875" y="3629025"/>
            <a:ext cx="981075" cy="9525"/>
          </a:xfrm>
          <a:prstGeom prst="line">
            <a:avLst/>
          </a:prstGeom>
          <a:ln w="57150"/>
        </p:spPr>
        <p:style>
          <a:lnRef idx="1">
            <a:schemeClr val="accent2"/>
          </a:lnRef>
          <a:fillRef idx="0">
            <a:schemeClr val="accent2"/>
          </a:fillRef>
          <a:effectRef idx="0">
            <a:schemeClr val="accent2"/>
          </a:effectRef>
          <a:fontRef idx="minor">
            <a:schemeClr val="tx1"/>
          </a:fontRef>
        </p:style>
      </p:cxnSp>
      <p:pic>
        <p:nvPicPr>
          <p:cNvPr id="2053" name="Picture 5" descr="Image result for manhattan skyline silhou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550" y="4246305"/>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4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Cluster analysis: Linking</a:t>
            </a:r>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Q: Which of the data points inside a small cluster should be taken as representing the position of the whole cluster?</a:t>
            </a:r>
          </a:p>
          <a:p>
            <a:pPr marL="0" indent="0">
              <a:buNone/>
            </a:pPr>
            <a:endParaRPr lang="en-GB" b="1" dirty="0"/>
          </a:p>
          <a:p>
            <a:pPr marL="514350" indent="-514350">
              <a:buFont typeface="+mj-lt"/>
              <a:buAutoNum type="arabicParenR"/>
            </a:pPr>
            <a:r>
              <a:rPr lang="en-GB" dirty="0"/>
              <a:t>The closest point to the neighbouring cluster with which we want to merge our original cluster (so called SLINK method)</a:t>
            </a:r>
          </a:p>
          <a:p>
            <a:pPr marL="514350" indent="-514350">
              <a:buFont typeface="+mj-lt"/>
              <a:buAutoNum type="arabicParenR"/>
            </a:pPr>
            <a:r>
              <a:rPr lang="en-GB" dirty="0"/>
              <a:t>The furthest point to the neighbouring cluster with which we want to merge our original cluster (so-called CLINK method)</a:t>
            </a:r>
          </a:p>
          <a:p>
            <a:pPr marL="514350" indent="-514350">
              <a:buFont typeface="+mj-lt"/>
              <a:buAutoNum type="arabicParenR"/>
            </a:pPr>
            <a:r>
              <a:rPr lang="en-GB" dirty="0"/>
              <a:t>None, the mutual distances of all data points are considered by taking their mean value (average linkage method)</a:t>
            </a:r>
          </a:p>
          <a:p>
            <a:pPr marL="514350" indent="-514350">
              <a:buFont typeface="+mj-lt"/>
              <a:buAutoNum type="arabicParenR"/>
            </a:pPr>
            <a:r>
              <a:rPr lang="en-GB" dirty="0"/>
              <a:t>None, mutual distances of all data points are considered by calculating the sum of squared distances (Ward’s method). </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15</a:t>
            </a:fld>
            <a:endParaRPr lang="en-GB"/>
          </a:p>
        </p:txBody>
      </p:sp>
    </p:spTree>
    <p:extLst>
      <p:ext uri="{BB962C8B-B14F-4D97-AF65-F5344CB8AC3E}">
        <p14:creationId xmlns:p14="http://schemas.microsoft.com/office/powerpoint/2010/main" val="3197032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16</a:t>
            </a:fld>
            <a:endParaRPr lang="en-GB"/>
          </a:p>
        </p:txBody>
      </p:sp>
      <p:pic>
        <p:nvPicPr>
          <p:cNvPr id="14" name="Picture 13"/>
          <p:cNvPicPr>
            <a:picLocks noChangeAspect="1"/>
          </p:cNvPicPr>
          <p:nvPr/>
        </p:nvPicPr>
        <p:blipFill rotWithShape="1">
          <a:blip r:embed="rId2"/>
          <a:srcRect l="8808" t="11156" r="8659" b="10414"/>
          <a:stretch/>
        </p:blipFill>
        <p:spPr>
          <a:xfrm>
            <a:off x="1009649" y="741363"/>
            <a:ext cx="5286375" cy="5287962"/>
          </a:xfrm>
          <a:prstGeom prst="rect">
            <a:avLst/>
          </a:prstGeom>
        </p:spPr>
      </p:pic>
      <p:sp>
        <p:nvSpPr>
          <p:cNvPr id="15" name="Rectangular Callout 14"/>
          <p:cNvSpPr/>
          <p:nvPr/>
        </p:nvSpPr>
        <p:spPr>
          <a:xfrm>
            <a:off x="3495675" y="1724025"/>
            <a:ext cx="1295400" cy="552223"/>
          </a:xfrm>
          <a:prstGeom prst="wedgeRectCallout">
            <a:avLst>
              <a:gd name="adj1" fmla="val -36417"/>
              <a:gd name="adj2" fmla="val 75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nouns</a:t>
            </a:r>
          </a:p>
        </p:txBody>
      </p:sp>
      <p:sp>
        <p:nvSpPr>
          <p:cNvPr id="16" name="Rectangular Callout 15"/>
          <p:cNvSpPr/>
          <p:nvPr/>
        </p:nvSpPr>
        <p:spPr>
          <a:xfrm>
            <a:off x="1590675" y="2287134"/>
            <a:ext cx="1295400" cy="552223"/>
          </a:xfrm>
          <a:prstGeom prst="wedgeRectCallout">
            <a:avLst>
              <a:gd name="adj1" fmla="val -36417"/>
              <a:gd name="adj2" fmla="val 75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verbs</a:t>
            </a:r>
          </a:p>
        </p:txBody>
      </p:sp>
      <p:sp>
        <p:nvSpPr>
          <p:cNvPr id="17" name="Rectangular Callout 16"/>
          <p:cNvSpPr/>
          <p:nvPr/>
        </p:nvSpPr>
        <p:spPr>
          <a:xfrm>
            <a:off x="4562475" y="3273765"/>
            <a:ext cx="1295400" cy="552223"/>
          </a:xfrm>
          <a:prstGeom prst="wedgeRectCallout">
            <a:avLst>
              <a:gd name="adj1" fmla="val -36417"/>
              <a:gd name="adj2" fmla="val 75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pronouns</a:t>
            </a:r>
          </a:p>
        </p:txBody>
      </p:sp>
      <p:sp>
        <p:nvSpPr>
          <p:cNvPr id="18" name="Rectangular Callout 17"/>
          <p:cNvSpPr/>
          <p:nvPr/>
        </p:nvSpPr>
        <p:spPr>
          <a:xfrm>
            <a:off x="2163259" y="3631066"/>
            <a:ext cx="1295400" cy="552223"/>
          </a:xfrm>
          <a:prstGeom prst="wedgeRectCallout">
            <a:avLst>
              <a:gd name="adj1" fmla="val -36417"/>
              <a:gd name="adj2" fmla="val 75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past tense</a:t>
            </a:r>
          </a:p>
        </p:txBody>
      </p:sp>
      <p:sp>
        <p:nvSpPr>
          <p:cNvPr id="19" name="Rectangular Callout 18"/>
          <p:cNvSpPr/>
          <p:nvPr/>
        </p:nvSpPr>
        <p:spPr>
          <a:xfrm>
            <a:off x="3434708" y="189140"/>
            <a:ext cx="1295400" cy="552223"/>
          </a:xfrm>
          <a:prstGeom prst="wedgeRectCallout">
            <a:avLst>
              <a:gd name="adj1" fmla="val -36417"/>
              <a:gd name="adj2" fmla="val 75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passives</a:t>
            </a:r>
          </a:p>
        </p:txBody>
      </p:sp>
      <p:sp>
        <p:nvSpPr>
          <p:cNvPr id="20" name="Rectangular Callout 19"/>
          <p:cNvSpPr/>
          <p:nvPr/>
        </p:nvSpPr>
        <p:spPr>
          <a:xfrm>
            <a:off x="3914775" y="4790621"/>
            <a:ext cx="1295400" cy="552223"/>
          </a:xfrm>
          <a:prstGeom prst="wedgeRectCallout">
            <a:avLst>
              <a:gd name="adj1" fmla="val -36417"/>
              <a:gd name="adj2" fmla="val 756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negation</a:t>
            </a:r>
          </a:p>
        </p:txBody>
      </p:sp>
      <p:sp>
        <p:nvSpPr>
          <p:cNvPr id="21" name="Rectangular Callout 20"/>
          <p:cNvSpPr/>
          <p:nvPr/>
        </p:nvSpPr>
        <p:spPr>
          <a:xfrm>
            <a:off x="835202" y="4537074"/>
            <a:ext cx="1295400" cy="552223"/>
          </a:xfrm>
          <a:prstGeom prst="wedgeRectCallout">
            <a:avLst>
              <a:gd name="adj1" fmla="val 62742"/>
              <a:gd name="adj2" fmla="val 14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modality</a:t>
            </a:r>
          </a:p>
        </p:txBody>
      </p:sp>
      <p:sp>
        <p:nvSpPr>
          <p:cNvPr id="22" name="Rectangular Callout 21"/>
          <p:cNvSpPr/>
          <p:nvPr/>
        </p:nvSpPr>
        <p:spPr>
          <a:xfrm>
            <a:off x="6202943" y="1171802"/>
            <a:ext cx="1295400" cy="552223"/>
          </a:xfrm>
          <a:prstGeom prst="wedgeRectCallout">
            <a:avLst>
              <a:gd name="adj1" fmla="val -57426"/>
              <a:gd name="adj2" fmla="val 342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pic>
        <p:nvPicPr>
          <p:cNvPr id="23" name="Picture 2" descr="http://ecx.images-amazon.com/images/I/51OOpbUB1tL._SX331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0918" y="3732186"/>
            <a:ext cx="1781175" cy="266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02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17</a:t>
            </a:fld>
            <a:endParaRPr lang="en-GB"/>
          </a:p>
        </p:txBody>
      </p:sp>
      <p:pic>
        <p:nvPicPr>
          <p:cNvPr id="14" name="Picture 6"/>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l="-1135" t="358" r="36522" b="-358"/>
          <a:stretch/>
        </p:blipFill>
        <p:spPr bwMode="auto">
          <a:xfrm>
            <a:off x="838200" y="347804"/>
            <a:ext cx="7015079" cy="616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99788" y="2614545"/>
            <a:ext cx="8534400" cy="132343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NZ" sz="8000" dirty="0"/>
              <a:t>67 </a:t>
            </a:r>
            <a:r>
              <a:rPr lang="en-NZ" sz="8000" dirty="0" err="1"/>
              <a:t>Biber</a:t>
            </a:r>
            <a:r>
              <a:rPr lang="en-NZ" sz="8000" dirty="0"/>
              <a:t> variables</a:t>
            </a:r>
          </a:p>
        </p:txBody>
      </p:sp>
    </p:spTree>
    <p:extLst>
      <p:ext uri="{BB962C8B-B14F-4D97-AF65-F5344CB8AC3E}">
        <p14:creationId xmlns:p14="http://schemas.microsoft.com/office/powerpoint/2010/main" val="4457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25D8-B0D2-40DC-9104-25737476B0D0}"/>
              </a:ext>
            </a:extLst>
          </p:cNvPr>
          <p:cNvSpPr>
            <a:spLocks noGrp="1"/>
          </p:cNvSpPr>
          <p:nvPr>
            <p:ph type="title"/>
          </p:nvPr>
        </p:nvSpPr>
        <p:spPr/>
        <p:txBody>
          <a:bodyPr/>
          <a:lstStyle/>
          <a:p>
            <a:r>
              <a:rPr lang="en-GB" dirty="0"/>
              <a:t>Data</a:t>
            </a:r>
          </a:p>
        </p:txBody>
      </p:sp>
      <p:sp>
        <p:nvSpPr>
          <p:cNvPr id="4" name="Footer Placeholder 3">
            <a:extLst>
              <a:ext uri="{FF2B5EF4-FFF2-40B4-BE49-F238E27FC236}">
                <a16:creationId xmlns:a16="http://schemas.microsoft.com/office/drawing/2014/main" id="{C6A81F8B-A304-4738-BB32-7A7042CE34F4}"/>
              </a:ext>
            </a:extLst>
          </p:cNvPr>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a:extLst>
              <a:ext uri="{FF2B5EF4-FFF2-40B4-BE49-F238E27FC236}">
                <a16:creationId xmlns:a16="http://schemas.microsoft.com/office/drawing/2014/main" id="{ED78FE01-FCA3-4316-BCCA-81120EAD2624}"/>
              </a:ext>
            </a:extLst>
          </p:cNvPr>
          <p:cNvSpPr>
            <a:spLocks noGrp="1"/>
          </p:cNvSpPr>
          <p:nvPr>
            <p:ph type="sldNum" sz="quarter" idx="12"/>
          </p:nvPr>
        </p:nvSpPr>
        <p:spPr/>
        <p:txBody>
          <a:bodyPr/>
          <a:lstStyle/>
          <a:p>
            <a:fld id="{0F45C708-6836-464B-81B8-95058C29CDA5}" type="slidenum">
              <a:rPr lang="en-GB" smtClean="0"/>
              <a:t>18</a:t>
            </a:fld>
            <a:endParaRPr lang="en-GB"/>
          </a:p>
        </p:txBody>
      </p:sp>
      <p:pic>
        <p:nvPicPr>
          <p:cNvPr id="6" name="Content Placeholder 3">
            <a:extLst>
              <a:ext uri="{FF2B5EF4-FFF2-40B4-BE49-F238E27FC236}">
                <a16:creationId xmlns:a16="http://schemas.microsoft.com/office/drawing/2014/main" id="{03F359DE-ADA1-4026-BFC5-AAFF68EC095D}"/>
              </a:ext>
            </a:extLst>
          </p:cNvPr>
          <p:cNvPicPr>
            <a:picLocks noGrp="1"/>
          </p:cNvPicPr>
          <p:nvPr>
            <p:ph idx="1"/>
          </p:nvPr>
        </p:nvPicPr>
        <p:blipFill>
          <a:blip r:embed="rId2"/>
          <a:stretch>
            <a:fillRect/>
          </a:stretch>
        </p:blipFill>
        <p:spPr>
          <a:xfrm>
            <a:off x="876300" y="1492220"/>
            <a:ext cx="8305800" cy="4724400"/>
          </a:xfrm>
          <a:prstGeom prst="rect">
            <a:avLst/>
          </a:prstGeom>
        </p:spPr>
      </p:pic>
      <p:sp>
        <p:nvSpPr>
          <p:cNvPr id="7" name="TextBox 6">
            <a:extLst>
              <a:ext uri="{FF2B5EF4-FFF2-40B4-BE49-F238E27FC236}">
                <a16:creationId xmlns:a16="http://schemas.microsoft.com/office/drawing/2014/main" id="{21AD7140-6607-4EA3-8C39-C8765D5CC743}"/>
              </a:ext>
            </a:extLst>
          </p:cNvPr>
          <p:cNvSpPr txBox="1"/>
          <p:nvPr/>
        </p:nvSpPr>
        <p:spPr>
          <a:xfrm>
            <a:off x="9182100" y="5886375"/>
            <a:ext cx="2514600" cy="400110"/>
          </a:xfrm>
          <a:prstGeom prst="rect">
            <a:avLst/>
          </a:prstGeom>
          <a:noFill/>
        </p:spPr>
        <p:txBody>
          <a:bodyPr wrap="square" rtlCol="0">
            <a:spAutoFit/>
          </a:bodyPr>
          <a:lstStyle/>
          <a:p>
            <a:r>
              <a:rPr lang="en-NZ" sz="2000" b="1" dirty="0">
                <a:solidFill>
                  <a:schemeClr val="accent6"/>
                </a:solidFill>
              </a:rPr>
              <a:t>Individual </a:t>
            </a:r>
            <a:r>
              <a:rPr lang="en-NZ" b="1" dirty="0">
                <a:solidFill>
                  <a:schemeClr val="accent6"/>
                </a:solidFill>
              </a:rPr>
              <a:t>text design</a:t>
            </a:r>
          </a:p>
        </p:txBody>
      </p:sp>
    </p:spTree>
    <p:extLst>
      <p:ext uri="{BB962C8B-B14F-4D97-AF65-F5344CB8AC3E}">
        <p14:creationId xmlns:p14="http://schemas.microsoft.com/office/powerpoint/2010/main" val="4085994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Factor analysis</a:t>
            </a:r>
          </a:p>
        </p:txBody>
      </p:sp>
      <p:sp>
        <p:nvSpPr>
          <p:cNvPr id="3" name="Content Placeholder 2"/>
          <p:cNvSpPr>
            <a:spLocks noGrp="1"/>
          </p:cNvSpPr>
          <p:nvPr>
            <p:ph idx="1"/>
          </p:nvPr>
        </p:nvSpPr>
        <p:spPr/>
        <p:txBody>
          <a:bodyPr>
            <a:normAutofit/>
          </a:bodyPr>
          <a:lstStyle/>
          <a:p>
            <a:pPr marL="0" indent="0">
              <a:buNone/>
            </a:pPr>
            <a:r>
              <a:rPr lang="en-NZ" dirty="0"/>
              <a:t>Complex mathematical procedure that reduces a</a:t>
            </a:r>
            <a:r>
              <a:rPr lang="en-NZ" b="1" dirty="0">
                <a:solidFill>
                  <a:schemeClr val="accent6"/>
                </a:solidFill>
              </a:rPr>
              <a:t> large number of linguistic variables </a:t>
            </a:r>
            <a:r>
              <a:rPr lang="en-NZ" dirty="0"/>
              <a:t>to a </a:t>
            </a:r>
            <a:r>
              <a:rPr lang="en-NZ" b="1" dirty="0">
                <a:solidFill>
                  <a:schemeClr val="accent6"/>
                </a:solidFill>
              </a:rPr>
              <a:t>small number of factors</a:t>
            </a:r>
            <a:r>
              <a:rPr lang="en-NZ" dirty="0"/>
              <a:t>, each combining multiple linguistic variables. This is done by considering correlations between variables; those that correlate – both positively and negatively – are considered components of the same factor because they have a connection. </a:t>
            </a:r>
          </a:p>
        </p:txBody>
      </p:sp>
    </p:spTree>
    <p:extLst>
      <p:ext uri="{BB962C8B-B14F-4D97-AF65-F5344CB8AC3E}">
        <p14:creationId xmlns:p14="http://schemas.microsoft.com/office/powerpoint/2010/main" val="1835039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7580DC-E68A-4C6F-842C-7CE7A0CB2227}"/>
              </a:ext>
            </a:extLst>
          </p:cNvPr>
          <p:cNvPicPr>
            <a:picLocks noChangeAspect="1"/>
          </p:cNvPicPr>
          <p:nvPr/>
        </p:nvPicPr>
        <p:blipFill>
          <a:blip r:embed="rId2"/>
          <a:stretch>
            <a:fillRect/>
          </a:stretch>
        </p:blipFill>
        <p:spPr>
          <a:xfrm>
            <a:off x="863600" y="586490"/>
            <a:ext cx="10464800" cy="5834358"/>
          </a:xfrm>
          <a:prstGeom prst="rect">
            <a:avLst/>
          </a:prstGeom>
        </p:spPr>
      </p:pic>
      <p:pic>
        <p:nvPicPr>
          <p:cNvPr id="4" name="Picture 3">
            <a:extLst>
              <a:ext uri="{FF2B5EF4-FFF2-40B4-BE49-F238E27FC236}">
                <a16:creationId xmlns:a16="http://schemas.microsoft.com/office/drawing/2014/main" id="{7BE8DABB-BC24-487A-947B-391858BC0AF0}"/>
              </a:ext>
            </a:extLst>
          </p:cNvPr>
          <p:cNvPicPr>
            <a:picLocks noChangeAspect="1"/>
          </p:cNvPicPr>
          <p:nvPr/>
        </p:nvPicPr>
        <p:blipFill>
          <a:blip r:embed="rId3"/>
          <a:stretch>
            <a:fillRect/>
          </a:stretch>
        </p:blipFill>
        <p:spPr>
          <a:xfrm>
            <a:off x="8142918" y="1696449"/>
            <a:ext cx="3139302" cy="4696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6147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66BF5-B016-45FF-BF9F-5A8254EB103E}"/>
              </a:ext>
            </a:extLst>
          </p:cNvPr>
          <p:cNvSpPr>
            <a:spLocks noGrp="1"/>
          </p:cNvSpPr>
          <p:nvPr>
            <p:ph type="title"/>
          </p:nvPr>
        </p:nvSpPr>
        <p:spPr/>
        <p:txBody>
          <a:bodyPr/>
          <a:lstStyle/>
          <a:p>
            <a:r>
              <a:rPr lang="en-GB" dirty="0"/>
              <a:t>Factors</a:t>
            </a:r>
          </a:p>
        </p:txBody>
      </p:sp>
      <p:sp>
        <p:nvSpPr>
          <p:cNvPr id="4" name="Footer Placeholder 3">
            <a:extLst>
              <a:ext uri="{FF2B5EF4-FFF2-40B4-BE49-F238E27FC236}">
                <a16:creationId xmlns:a16="http://schemas.microsoft.com/office/drawing/2014/main" id="{3154F3BA-473A-44DF-A2A3-8A3A4CBE026C}"/>
              </a:ext>
            </a:extLst>
          </p:cNvPr>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a:extLst>
              <a:ext uri="{FF2B5EF4-FFF2-40B4-BE49-F238E27FC236}">
                <a16:creationId xmlns:a16="http://schemas.microsoft.com/office/drawing/2014/main" id="{D464618D-1061-4216-993B-F18C349C4946}"/>
              </a:ext>
            </a:extLst>
          </p:cNvPr>
          <p:cNvSpPr>
            <a:spLocks noGrp="1"/>
          </p:cNvSpPr>
          <p:nvPr>
            <p:ph type="sldNum" sz="quarter" idx="12"/>
          </p:nvPr>
        </p:nvSpPr>
        <p:spPr/>
        <p:txBody>
          <a:bodyPr/>
          <a:lstStyle/>
          <a:p>
            <a:fld id="{0F45C708-6836-464B-81B8-95058C29CDA5}" type="slidenum">
              <a:rPr lang="en-GB" smtClean="0"/>
              <a:t>20</a:t>
            </a:fld>
            <a:endParaRPr lang="en-GB"/>
          </a:p>
        </p:txBody>
      </p:sp>
      <p:pic>
        <p:nvPicPr>
          <p:cNvPr id="11" name="Picture 10">
            <a:extLst>
              <a:ext uri="{FF2B5EF4-FFF2-40B4-BE49-F238E27FC236}">
                <a16:creationId xmlns:a16="http://schemas.microsoft.com/office/drawing/2014/main" id="{CBC9DA9D-08E5-47DE-A660-38841B5A5E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9822" y="1644074"/>
            <a:ext cx="7906323" cy="4613567"/>
          </a:xfrm>
          <a:prstGeom prst="rect">
            <a:avLst/>
          </a:prstGeom>
          <a:noFill/>
        </p:spPr>
      </p:pic>
      <p:cxnSp>
        <p:nvCxnSpPr>
          <p:cNvPr id="12" name="Straight Connector 11">
            <a:extLst>
              <a:ext uri="{FF2B5EF4-FFF2-40B4-BE49-F238E27FC236}">
                <a16:creationId xmlns:a16="http://schemas.microsoft.com/office/drawing/2014/main" id="{09E11FEB-4099-4299-A347-339DC126E638}"/>
              </a:ext>
            </a:extLst>
          </p:cNvPr>
          <p:cNvCxnSpPr>
            <a:cxnSpLocks/>
          </p:cNvCxnSpPr>
          <p:nvPr/>
        </p:nvCxnSpPr>
        <p:spPr>
          <a:xfrm>
            <a:off x="1350822" y="3916222"/>
            <a:ext cx="726527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7909F8D-0D1A-4176-8676-00D438F78CD9}"/>
              </a:ext>
            </a:extLst>
          </p:cNvPr>
          <p:cNvSpPr txBox="1"/>
          <p:nvPr/>
        </p:nvSpPr>
        <p:spPr>
          <a:xfrm>
            <a:off x="5237022" y="3404827"/>
            <a:ext cx="3134038" cy="461665"/>
          </a:xfrm>
          <a:prstGeom prst="rect">
            <a:avLst/>
          </a:prstGeom>
          <a:noFill/>
        </p:spPr>
        <p:txBody>
          <a:bodyPr wrap="square" rtlCol="0">
            <a:spAutoFit/>
          </a:bodyPr>
          <a:lstStyle/>
          <a:p>
            <a:r>
              <a:rPr lang="en-NZ" sz="2400" b="1" dirty="0"/>
              <a:t>Factor 1</a:t>
            </a:r>
          </a:p>
        </p:txBody>
      </p:sp>
      <p:cxnSp>
        <p:nvCxnSpPr>
          <p:cNvPr id="14" name="Straight Connector 13">
            <a:extLst>
              <a:ext uri="{FF2B5EF4-FFF2-40B4-BE49-F238E27FC236}">
                <a16:creationId xmlns:a16="http://schemas.microsoft.com/office/drawing/2014/main" id="{F4FC3D71-3F06-4F75-805F-7A25E5CB42C0}"/>
              </a:ext>
            </a:extLst>
          </p:cNvPr>
          <p:cNvCxnSpPr>
            <a:cxnSpLocks/>
          </p:cNvCxnSpPr>
          <p:nvPr/>
        </p:nvCxnSpPr>
        <p:spPr>
          <a:xfrm>
            <a:off x="4954600" y="1831094"/>
            <a:ext cx="0" cy="407079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F2EA277-33D1-45BD-840C-BC4F19887B9A}"/>
              </a:ext>
            </a:extLst>
          </p:cNvPr>
          <p:cNvSpPr txBox="1"/>
          <p:nvPr/>
        </p:nvSpPr>
        <p:spPr>
          <a:xfrm rot="16200000">
            <a:off x="3134517" y="3404826"/>
            <a:ext cx="2985249" cy="461665"/>
          </a:xfrm>
          <a:prstGeom prst="rect">
            <a:avLst/>
          </a:prstGeom>
          <a:noFill/>
        </p:spPr>
        <p:txBody>
          <a:bodyPr wrap="square" rtlCol="0">
            <a:spAutoFit/>
          </a:bodyPr>
          <a:lstStyle/>
          <a:p>
            <a:r>
              <a:rPr lang="en-NZ" sz="2400" b="1" dirty="0"/>
              <a:t>Factor 2</a:t>
            </a:r>
          </a:p>
        </p:txBody>
      </p:sp>
    </p:spTree>
    <p:extLst>
      <p:ext uri="{BB962C8B-B14F-4D97-AF65-F5344CB8AC3E}">
        <p14:creationId xmlns:p14="http://schemas.microsoft.com/office/powerpoint/2010/main" val="265970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400000">
                                      <p:cBhvr>
                                        <p:cTn id="28" dur="2000" fill="hold"/>
                                        <p:tgtEl>
                                          <p:spTgt spid="14"/>
                                        </p:tgtEl>
                                        <p:attrNameLst>
                                          <p:attrName>r</p:attrName>
                                        </p:attrNameLst>
                                      </p:cBhvr>
                                    </p:animRot>
                                  </p:childTnLst>
                                </p:cTn>
                              </p:par>
                              <p:par>
                                <p:cTn id="29" presetID="8" presetClass="emph" presetSubtype="0" fill="hold" nodeType="withEffect">
                                  <p:stCondLst>
                                    <p:cond delay="0"/>
                                  </p:stCondLst>
                                  <p:childTnLst>
                                    <p:animRot by="-900000">
                                      <p:cBhvr>
                                        <p:cTn id="30"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0DF2-AD83-4817-A2B1-183966CD0B37}"/>
              </a:ext>
            </a:extLst>
          </p:cNvPr>
          <p:cNvSpPr>
            <a:spLocks noGrp="1"/>
          </p:cNvSpPr>
          <p:nvPr>
            <p:ph type="title"/>
          </p:nvPr>
        </p:nvSpPr>
        <p:spPr/>
        <p:txBody>
          <a:bodyPr/>
          <a:lstStyle/>
          <a:p>
            <a:r>
              <a:rPr lang="en-GB" dirty="0"/>
              <a:t>Factors (cont.)</a:t>
            </a:r>
          </a:p>
        </p:txBody>
      </p:sp>
      <p:sp>
        <p:nvSpPr>
          <p:cNvPr id="4" name="Footer Placeholder 3">
            <a:extLst>
              <a:ext uri="{FF2B5EF4-FFF2-40B4-BE49-F238E27FC236}">
                <a16:creationId xmlns:a16="http://schemas.microsoft.com/office/drawing/2014/main" id="{0F010314-B982-4F4B-B2F3-BBDB934DBAE7}"/>
              </a:ext>
            </a:extLst>
          </p:cNvPr>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a:extLst>
              <a:ext uri="{FF2B5EF4-FFF2-40B4-BE49-F238E27FC236}">
                <a16:creationId xmlns:a16="http://schemas.microsoft.com/office/drawing/2014/main" id="{8B39078D-017B-4C3F-AD04-E8DEE857CB57}"/>
              </a:ext>
            </a:extLst>
          </p:cNvPr>
          <p:cNvSpPr>
            <a:spLocks noGrp="1"/>
          </p:cNvSpPr>
          <p:nvPr>
            <p:ph type="sldNum" sz="quarter" idx="12"/>
          </p:nvPr>
        </p:nvSpPr>
        <p:spPr/>
        <p:txBody>
          <a:bodyPr/>
          <a:lstStyle/>
          <a:p>
            <a:fld id="{0F45C708-6836-464B-81B8-95058C29CDA5}" type="slidenum">
              <a:rPr lang="en-GB" smtClean="0"/>
              <a:t>21</a:t>
            </a:fld>
            <a:endParaRPr lang="en-GB"/>
          </a:p>
        </p:txBody>
      </p:sp>
      <p:pic>
        <p:nvPicPr>
          <p:cNvPr id="6" name="Picture 2">
            <a:extLst>
              <a:ext uri="{FF2B5EF4-FFF2-40B4-BE49-F238E27FC236}">
                <a16:creationId xmlns:a16="http://schemas.microsoft.com/office/drawing/2014/main" id="{7926D595-ADED-417B-A462-19C4086031B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46729" y="1376652"/>
            <a:ext cx="6287545" cy="516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865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9B2ED-2B3D-48BC-9CAB-562BD094FA2C}"/>
              </a:ext>
            </a:extLst>
          </p:cNvPr>
          <p:cNvSpPr>
            <a:spLocks noGrp="1"/>
          </p:cNvSpPr>
          <p:nvPr>
            <p:ph type="title"/>
          </p:nvPr>
        </p:nvSpPr>
        <p:spPr/>
        <p:txBody>
          <a:bodyPr/>
          <a:lstStyle/>
          <a:p>
            <a:r>
              <a:rPr lang="en-GB" dirty="0"/>
              <a:t>Factors &gt; Dimensions</a:t>
            </a:r>
          </a:p>
        </p:txBody>
      </p:sp>
      <p:sp>
        <p:nvSpPr>
          <p:cNvPr id="4" name="Footer Placeholder 3">
            <a:extLst>
              <a:ext uri="{FF2B5EF4-FFF2-40B4-BE49-F238E27FC236}">
                <a16:creationId xmlns:a16="http://schemas.microsoft.com/office/drawing/2014/main" id="{0D67582E-D7BE-4D61-A49C-C98009FCE73F}"/>
              </a:ext>
            </a:extLst>
          </p:cNvPr>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a:extLst>
              <a:ext uri="{FF2B5EF4-FFF2-40B4-BE49-F238E27FC236}">
                <a16:creationId xmlns:a16="http://schemas.microsoft.com/office/drawing/2014/main" id="{559BFBA1-5B99-4F46-9E70-F146EB1A1EB1}"/>
              </a:ext>
            </a:extLst>
          </p:cNvPr>
          <p:cNvSpPr>
            <a:spLocks noGrp="1"/>
          </p:cNvSpPr>
          <p:nvPr>
            <p:ph type="sldNum" sz="quarter" idx="12"/>
          </p:nvPr>
        </p:nvSpPr>
        <p:spPr/>
        <p:txBody>
          <a:bodyPr/>
          <a:lstStyle/>
          <a:p>
            <a:fld id="{0F45C708-6836-464B-81B8-95058C29CDA5}" type="slidenum">
              <a:rPr lang="en-GB" smtClean="0"/>
              <a:t>22</a:t>
            </a:fld>
            <a:endParaRPr lang="en-GB"/>
          </a:p>
        </p:txBody>
      </p:sp>
      <p:pic>
        <p:nvPicPr>
          <p:cNvPr id="6" name="Picture 3">
            <a:extLst>
              <a:ext uri="{FF2B5EF4-FFF2-40B4-BE49-F238E27FC236}">
                <a16:creationId xmlns:a16="http://schemas.microsoft.com/office/drawing/2014/main" id="{4BAD9090-57ED-4BBF-8F3F-B9228506EDEB}"/>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37705"/>
          <a:stretch/>
        </p:blipFill>
        <p:spPr bwMode="auto">
          <a:xfrm>
            <a:off x="877817" y="1384057"/>
            <a:ext cx="5462587" cy="533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a:extLst>
              <a:ext uri="{FF2B5EF4-FFF2-40B4-BE49-F238E27FC236}">
                <a16:creationId xmlns:a16="http://schemas.microsoft.com/office/drawing/2014/main" id="{E24E5856-EC47-49E1-BD06-674C7CA4AF67}"/>
              </a:ext>
            </a:extLst>
          </p:cNvPr>
          <p:cNvCxnSpPr/>
          <p:nvPr/>
        </p:nvCxnSpPr>
        <p:spPr>
          <a:xfrm>
            <a:off x="7481455" y="1764576"/>
            <a:ext cx="0" cy="411480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DA709A9-F397-46F0-9F01-CB7BB072505F}"/>
              </a:ext>
            </a:extLst>
          </p:cNvPr>
          <p:cNvSpPr txBox="1"/>
          <p:nvPr/>
        </p:nvSpPr>
        <p:spPr>
          <a:xfrm>
            <a:off x="7086600" y="1257782"/>
            <a:ext cx="1447800" cy="369332"/>
          </a:xfrm>
          <a:prstGeom prst="rect">
            <a:avLst/>
          </a:prstGeom>
          <a:noFill/>
        </p:spPr>
        <p:txBody>
          <a:bodyPr wrap="square" rtlCol="0">
            <a:spAutoFit/>
          </a:bodyPr>
          <a:lstStyle/>
          <a:p>
            <a:r>
              <a:rPr lang="en-NZ" b="1" dirty="0"/>
              <a:t>INVOLVED</a:t>
            </a:r>
          </a:p>
        </p:txBody>
      </p:sp>
      <p:sp>
        <p:nvSpPr>
          <p:cNvPr id="9" name="TextBox 8">
            <a:extLst>
              <a:ext uri="{FF2B5EF4-FFF2-40B4-BE49-F238E27FC236}">
                <a16:creationId xmlns:a16="http://schemas.microsoft.com/office/drawing/2014/main" id="{96FC7A3A-1680-4B11-BF6C-F550DB50194C}"/>
              </a:ext>
            </a:extLst>
          </p:cNvPr>
          <p:cNvSpPr txBox="1"/>
          <p:nvPr/>
        </p:nvSpPr>
        <p:spPr>
          <a:xfrm>
            <a:off x="6705600" y="6050592"/>
            <a:ext cx="1905000" cy="369332"/>
          </a:xfrm>
          <a:prstGeom prst="rect">
            <a:avLst/>
          </a:prstGeom>
          <a:noFill/>
        </p:spPr>
        <p:txBody>
          <a:bodyPr wrap="square" rtlCol="0">
            <a:spAutoFit/>
          </a:bodyPr>
          <a:lstStyle/>
          <a:p>
            <a:r>
              <a:rPr lang="en-NZ" b="1" dirty="0"/>
              <a:t>INFORMATIONAL</a:t>
            </a:r>
          </a:p>
        </p:txBody>
      </p:sp>
    </p:spTree>
    <p:extLst>
      <p:ext uri="{BB962C8B-B14F-4D97-AF65-F5344CB8AC3E}">
        <p14:creationId xmlns:p14="http://schemas.microsoft.com/office/powerpoint/2010/main" val="223970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A198A-9E5F-4619-91F0-A1EA187F91D2}"/>
              </a:ext>
            </a:extLst>
          </p:cNvPr>
          <p:cNvSpPr>
            <a:spLocks noGrp="1"/>
          </p:cNvSpPr>
          <p:nvPr>
            <p:ph type="title"/>
          </p:nvPr>
        </p:nvSpPr>
        <p:spPr/>
        <p:txBody>
          <a:bodyPr/>
          <a:lstStyle/>
          <a:p>
            <a:r>
              <a:rPr lang="en-GB" dirty="0"/>
              <a:t>Placement of registers</a:t>
            </a:r>
          </a:p>
        </p:txBody>
      </p:sp>
      <p:sp>
        <p:nvSpPr>
          <p:cNvPr id="4" name="Footer Placeholder 3">
            <a:extLst>
              <a:ext uri="{FF2B5EF4-FFF2-40B4-BE49-F238E27FC236}">
                <a16:creationId xmlns:a16="http://schemas.microsoft.com/office/drawing/2014/main" id="{23E6271A-9076-4018-8AF9-2D884FC3172F}"/>
              </a:ext>
            </a:extLst>
          </p:cNvPr>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a:extLst>
              <a:ext uri="{FF2B5EF4-FFF2-40B4-BE49-F238E27FC236}">
                <a16:creationId xmlns:a16="http://schemas.microsoft.com/office/drawing/2014/main" id="{5DF1A7F7-CA76-4A71-A158-80F36DE37AA7}"/>
              </a:ext>
            </a:extLst>
          </p:cNvPr>
          <p:cNvSpPr>
            <a:spLocks noGrp="1"/>
          </p:cNvSpPr>
          <p:nvPr>
            <p:ph type="sldNum" sz="quarter" idx="12"/>
          </p:nvPr>
        </p:nvSpPr>
        <p:spPr/>
        <p:txBody>
          <a:bodyPr/>
          <a:lstStyle/>
          <a:p>
            <a:fld id="{0F45C708-6836-464B-81B8-95058C29CDA5}" type="slidenum">
              <a:rPr lang="en-GB" smtClean="0"/>
              <a:t>23</a:t>
            </a:fld>
            <a:endParaRPr lang="en-GB"/>
          </a:p>
        </p:txBody>
      </p:sp>
      <p:sp>
        <p:nvSpPr>
          <p:cNvPr id="6" name="Content Placeholder 2">
            <a:extLst>
              <a:ext uri="{FF2B5EF4-FFF2-40B4-BE49-F238E27FC236}">
                <a16:creationId xmlns:a16="http://schemas.microsoft.com/office/drawing/2014/main" id="{E337DC9E-81DD-417D-9C9F-C8351C1759B1}"/>
              </a:ext>
            </a:extLst>
          </p:cNvPr>
          <p:cNvSpPr>
            <a:spLocks noGrp="1"/>
          </p:cNvSpPr>
          <p:nvPr>
            <p:ph idx="1"/>
          </p:nvPr>
        </p:nvSpPr>
        <p:spPr>
          <a:xfrm>
            <a:off x="457200" y="1600200"/>
            <a:ext cx="8229600" cy="4525963"/>
          </a:xfrm>
        </p:spPr>
        <p:txBody>
          <a:bodyPr/>
          <a:lstStyle/>
          <a:p>
            <a:endParaRPr lang="en-NZ" dirty="0"/>
          </a:p>
        </p:txBody>
      </p:sp>
      <p:pic>
        <p:nvPicPr>
          <p:cNvPr id="7" name="Picture 2">
            <a:extLst>
              <a:ext uri="{FF2B5EF4-FFF2-40B4-BE49-F238E27FC236}">
                <a16:creationId xmlns:a16="http://schemas.microsoft.com/office/drawing/2014/main" id="{C7B742F9-39D1-46BD-B35B-345F4367875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523999"/>
            <a:ext cx="1728711"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a:extLst>
              <a:ext uri="{FF2B5EF4-FFF2-40B4-BE49-F238E27FC236}">
                <a16:creationId xmlns:a16="http://schemas.microsoft.com/office/drawing/2014/main" id="{01FEE273-FA3C-4E31-B5BA-68427D6820C8}"/>
              </a:ext>
            </a:extLst>
          </p:cNvPr>
          <p:cNvCxnSpPr/>
          <p:nvPr/>
        </p:nvCxnSpPr>
        <p:spPr>
          <a:xfrm>
            <a:off x="8229600" y="1884218"/>
            <a:ext cx="0" cy="411480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862A08-6EEA-4AE5-A9D0-7BA039BD6EE3}"/>
              </a:ext>
            </a:extLst>
          </p:cNvPr>
          <p:cNvSpPr txBox="1"/>
          <p:nvPr/>
        </p:nvSpPr>
        <p:spPr>
          <a:xfrm>
            <a:off x="7743825" y="1436450"/>
            <a:ext cx="1447800" cy="369332"/>
          </a:xfrm>
          <a:prstGeom prst="rect">
            <a:avLst/>
          </a:prstGeom>
          <a:noFill/>
        </p:spPr>
        <p:txBody>
          <a:bodyPr wrap="square" rtlCol="0">
            <a:spAutoFit/>
          </a:bodyPr>
          <a:lstStyle/>
          <a:p>
            <a:r>
              <a:rPr lang="en-NZ" b="1" dirty="0"/>
              <a:t>INVOLVED</a:t>
            </a:r>
          </a:p>
        </p:txBody>
      </p:sp>
      <p:sp>
        <p:nvSpPr>
          <p:cNvPr id="10" name="TextBox 9">
            <a:extLst>
              <a:ext uri="{FF2B5EF4-FFF2-40B4-BE49-F238E27FC236}">
                <a16:creationId xmlns:a16="http://schemas.microsoft.com/office/drawing/2014/main" id="{3CB6C042-CC57-4B9D-8561-A4739B1B7221}"/>
              </a:ext>
            </a:extLst>
          </p:cNvPr>
          <p:cNvSpPr txBox="1"/>
          <p:nvPr/>
        </p:nvSpPr>
        <p:spPr>
          <a:xfrm>
            <a:off x="7655791" y="6097627"/>
            <a:ext cx="1905000" cy="369332"/>
          </a:xfrm>
          <a:prstGeom prst="rect">
            <a:avLst/>
          </a:prstGeom>
          <a:noFill/>
        </p:spPr>
        <p:txBody>
          <a:bodyPr wrap="square" rtlCol="0">
            <a:spAutoFit/>
          </a:bodyPr>
          <a:lstStyle/>
          <a:p>
            <a:r>
              <a:rPr lang="en-NZ" b="1" dirty="0"/>
              <a:t>INFORMATIONAL</a:t>
            </a:r>
          </a:p>
        </p:txBody>
      </p:sp>
      <p:pic>
        <p:nvPicPr>
          <p:cNvPr id="11" name="Picture 3">
            <a:extLst>
              <a:ext uri="{FF2B5EF4-FFF2-40B4-BE49-F238E27FC236}">
                <a16:creationId xmlns:a16="http://schemas.microsoft.com/office/drawing/2014/main" id="{9F39C527-6426-423A-BC45-0177782B6C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383268"/>
            <a:ext cx="6210300" cy="2705100"/>
          </a:xfrm>
          <a:prstGeom prst="rect">
            <a:avLst/>
          </a:prstGeom>
          <a:noFill/>
          <a:ln w="9525">
            <a:solidFill>
              <a:schemeClr val="accent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a:extLst>
              <a:ext uri="{FF2B5EF4-FFF2-40B4-BE49-F238E27FC236}">
                <a16:creationId xmlns:a16="http://schemas.microsoft.com/office/drawing/2014/main" id="{9BC2BA5A-20B2-4238-8E2B-3AE8FF81D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2133600"/>
            <a:ext cx="6210300" cy="27051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a:extLst>
              <a:ext uri="{FF2B5EF4-FFF2-40B4-BE49-F238E27FC236}">
                <a16:creationId xmlns:a16="http://schemas.microsoft.com/office/drawing/2014/main" id="{53E059DB-8B0E-4323-9BC5-01CA8F1207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4475" y="4114800"/>
            <a:ext cx="6181725" cy="2705100"/>
          </a:xfrm>
          <a:prstGeom prst="rect">
            <a:avLst/>
          </a:prstGeom>
          <a:noFill/>
          <a:ln w="952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01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ECC3-5086-4827-A263-04D8055C60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A2B2A0-AC97-4554-862F-CCB9EC1EA8B0}"/>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B18B9C92-4326-4EA9-974D-224370D3721D}"/>
              </a:ext>
            </a:extLst>
          </p:cNvPr>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a:extLst>
              <a:ext uri="{FF2B5EF4-FFF2-40B4-BE49-F238E27FC236}">
                <a16:creationId xmlns:a16="http://schemas.microsoft.com/office/drawing/2014/main" id="{B96C1CD2-C3A8-4489-B973-E861C6A9EC5E}"/>
              </a:ext>
            </a:extLst>
          </p:cNvPr>
          <p:cNvSpPr>
            <a:spLocks noGrp="1"/>
          </p:cNvSpPr>
          <p:nvPr>
            <p:ph type="sldNum" sz="quarter" idx="12"/>
          </p:nvPr>
        </p:nvSpPr>
        <p:spPr/>
        <p:txBody>
          <a:bodyPr/>
          <a:lstStyle/>
          <a:p>
            <a:fld id="{0F45C708-6836-464B-81B8-95058C29CDA5}" type="slidenum">
              <a:rPr lang="en-GB" smtClean="0"/>
              <a:t>24</a:t>
            </a:fld>
            <a:endParaRPr lang="en-GB"/>
          </a:p>
        </p:txBody>
      </p:sp>
      <p:pic>
        <p:nvPicPr>
          <p:cNvPr id="6" name="Content Placeholder 3">
            <a:extLst>
              <a:ext uri="{FF2B5EF4-FFF2-40B4-BE49-F238E27FC236}">
                <a16:creationId xmlns:a16="http://schemas.microsoft.com/office/drawing/2014/main" id="{20E570B5-82A4-4336-8461-92A60FBA6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1" y="605560"/>
            <a:ext cx="2024542" cy="5599591"/>
          </a:xfrm>
          <a:prstGeom prst="rect">
            <a:avLst/>
          </a:prstGeom>
        </p:spPr>
      </p:pic>
      <p:pic>
        <p:nvPicPr>
          <p:cNvPr id="7" name="Picture 6">
            <a:extLst>
              <a:ext uri="{FF2B5EF4-FFF2-40B4-BE49-F238E27FC236}">
                <a16:creationId xmlns:a16="http://schemas.microsoft.com/office/drawing/2014/main" id="{69C9632C-1302-4281-A75D-5D6B59F96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8748" y="346088"/>
            <a:ext cx="2385779" cy="6075010"/>
          </a:xfrm>
          <a:prstGeom prst="rect">
            <a:avLst/>
          </a:prstGeom>
        </p:spPr>
      </p:pic>
      <p:pic>
        <p:nvPicPr>
          <p:cNvPr id="8" name="Picture 7">
            <a:extLst>
              <a:ext uri="{FF2B5EF4-FFF2-40B4-BE49-F238E27FC236}">
                <a16:creationId xmlns:a16="http://schemas.microsoft.com/office/drawing/2014/main" id="{BA066174-A3A1-46A8-BC75-20DC07E6DC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8641" y="365125"/>
            <a:ext cx="2569517" cy="6283061"/>
          </a:xfrm>
          <a:prstGeom prst="rect">
            <a:avLst/>
          </a:prstGeom>
        </p:spPr>
      </p:pic>
    </p:spTree>
    <p:extLst>
      <p:ext uri="{BB962C8B-B14F-4D97-AF65-F5344CB8AC3E}">
        <p14:creationId xmlns:p14="http://schemas.microsoft.com/office/powerpoint/2010/main" val="257087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to remember</a:t>
            </a:r>
          </a:p>
        </p:txBody>
      </p:sp>
      <p:sp>
        <p:nvSpPr>
          <p:cNvPr id="3" name="Content Placeholder 2"/>
          <p:cNvSpPr>
            <a:spLocks noGrp="1"/>
          </p:cNvSpPr>
          <p:nvPr>
            <p:ph idx="1"/>
          </p:nvPr>
        </p:nvSpPr>
        <p:spPr>
          <a:solidFill>
            <a:srgbClr val="C00000"/>
          </a:solidFill>
        </p:spPr>
        <p:txBody>
          <a:bodyPr>
            <a:normAutofit fontScale="92500" lnSpcReduction="20000"/>
          </a:bodyPr>
          <a:lstStyle/>
          <a:p>
            <a:pPr lvl="0"/>
            <a:r>
              <a:rPr lang="en-GB" dirty="0">
                <a:solidFill>
                  <a:schemeClr val="bg1"/>
                </a:solidFill>
              </a:rPr>
              <a:t>Correlations are used for the investigation of the relationship between two variables at a time.</a:t>
            </a:r>
          </a:p>
          <a:p>
            <a:pPr lvl="0"/>
            <a:r>
              <a:rPr lang="en-GB" dirty="0">
                <a:solidFill>
                  <a:schemeClr val="bg1"/>
                </a:solidFill>
              </a:rPr>
              <a:t>Pearson’s correlation is suitable for scale variables, while Spearman’s correlation assumes ordinal variables (ranks). Spearman’s correlation can also be used with scale variables if the means as the measures of central tendency do not represent the data well (extremely skewed distributions).</a:t>
            </a:r>
          </a:p>
          <a:p>
            <a:pPr lvl="0"/>
            <a:r>
              <a:rPr lang="en-GB" dirty="0">
                <a:solidFill>
                  <a:schemeClr val="bg1"/>
                </a:solidFill>
              </a:rPr>
              <a:t>Hierarchical agglomerative cluster analysis is used for classification of words, texts, registers etc. The result of this analysis is a tree plot (</a:t>
            </a:r>
            <a:r>
              <a:rPr lang="en-GB" dirty="0" err="1">
                <a:solidFill>
                  <a:schemeClr val="bg1"/>
                </a:solidFill>
              </a:rPr>
              <a:t>dendrogram</a:t>
            </a:r>
            <a:r>
              <a:rPr lang="en-GB" dirty="0">
                <a:solidFill>
                  <a:schemeClr val="bg1"/>
                </a:solidFill>
              </a:rPr>
              <a:t>). </a:t>
            </a:r>
          </a:p>
          <a:p>
            <a:pPr lvl="0"/>
            <a:r>
              <a:rPr lang="en-GB" dirty="0">
                <a:solidFill>
                  <a:schemeClr val="bg1"/>
                </a:solidFill>
              </a:rPr>
              <a:t>The most complex type of analysis out of the three discussed in this chapter is multidimensional analysis (MD). MD analyses a large number of linguistics variables and reduces them to a small number of factors which are interpreted as dimensions of variation. Along these dimensions, different registers can be placed. </a:t>
            </a:r>
          </a:p>
          <a:p>
            <a:pPr marL="0" indent="0">
              <a:buNone/>
            </a:pPr>
            <a:endParaRPr lang="en-GB" dirty="0">
              <a:solidFill>
                <a:schemeClr val="bg1"/>
              </a:solidFill>
            </a:endParaRP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25</a:t>
            </a:fld>
            <a:endParaRPr lang="en-GB"/>
          </a:p>
        </p:txBody>
      </p:sp>
    </p:spTree>
    <p:extLst>
      <p:ext uri="{BB962C8B-B14F-4D97-AF65-F5344CB8AC3E}">
        <p14:creationId xmlns:p14="http://schemas.microsoft.com/office/powerpoint/2010/main" val="419421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Think about and discuss</a:t>
            </a:r>
          </a:p>
        </p:txBody>
      </p:sp>
      <p:sp>
        <p:nvSpPr>
          <p:cNvPr id="3" name="Content Placeholder 2"/>
          <p:cNvSpPr>
            <a:spLocks noGrp="1"/>
          </p:cNvSpPr>
          <p:nvPr>
            <p:ph idx="1"/>
          </p:nvPr>
        </p:nvSpPr>
        <p:spPr/>
        <p:txBody>
          <a:bodyPr/>
          <a:lstStyle/>
          <a:p>
            <a:pPr marL="0" indent="0">
              <a:buNone/>
            </a:pPr>
            <a:r>
              <a:rPr lang="en-GB" dirty="0"/>
              <a:t>Think about how language works. </a:t>
            </a:r>
          </a:p>
          <a:p>
            <a:pPr marL="0" indent="0">
              <a:buNone/>
            </a:pPr>
            <a:r>
              <a:rPr lang="en-GB" dirty="0"/>
              <a:t>Is it more surprising to find that some linguistic features are related or that they are unrelated?</a:t>
            </a:r>
          </a:p>
          <a:p>
            <a:pPr marL="0" indent="0">
              <a:buNone/>
            </a:pPr>
            <a:endParaRPr lang="en-NZ"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3</a:t>
            </a:fld>
            <a:endParaRPr lang="en-GB"/>
          </a:p>
        </p:txBody>
      </p:sp>
    </p:spTree>
    <p:extLst>
      <p:ext uri="{BB962C8B-B14F-4D97-AF65-F5344CB8AC3E}">
        <p14:creationId xmlns:p14="http://schemas.microsoft.com/office/powerpoint/2010/main" val="2285627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GB" dirty="0"/>
            </a:br>
            <a:endParaRPr lang="en-GB" dirty="0"/>
          </a:p>
        </p:txBody>
      </p:sp>
      <p:sp>
        <p:nvSpPr>
          <p:cNvPr id="3" name="Content Placeholder 2"/>
          <p:cNvSpPr>
            <a:spLocks noGrp="1"/>
          </p:cNvSpPr>
          <p:nvPr>
            <p:ph idx="1"/>
          </p:nvPr>
        </p:nvSpPr>
        <p:spPr>
          <a:xfrm>
            <a:off x="838200" y="2828543"/>
            <a:ext cx="10515600" cy="3348419"/>
          </a:xfrm>
        </p:spPr>
        <p:txBody>
          <a:bodyPr>
            <a:normAutofit/>
          </a:bodyPr>
          <a:lstStyle/>
          <a:p>
            <a:pPr marL="0" indent="0" algn="ctr">
              <a:buNone/>
            </a:pPr>
            <a:r>
              <a:rPr lang="en-GB" sz="8800" dirty="0">
                <a:solidFill>
                  <a:srgbClr val="C00000"/>
                </a:solidFill>
              </a:rPr>
              <a:t>Where to start?</a:t>
            </a:r>
          </a:p>
        </p:txBody>
      </p:sp>
      <p:sp>
        <p:nvSpPr>
          <p:cNvPr id="4" name="Footer Placeholder 3"/>
          <p:cNvSpPr>
            <a:spLocks noGrp="1"/>
          </p:cNvSpPr>
          <p:nvPr>
            <p:ph type="ftr" sz="quarter" idx="11"/>
          </p:nvPr>
        </p:nvSpPr>
        <p:spPr/>
        <p:txBody>
          <a:bodyPr/>
          <a:lstStyle/>
          <a:p>
            <a:r>
              <a:rPr lang="en-GB" dirty="0"/>
              <a:t>Brezina, V. (2018). </a:t>
            </a:r>
            <a:r>
              <a:rPr lang="en-GB" i="1" dirty="0"/>
              <a:t>Statistics in Corpus Linguistics: A Practical Guide</a:t>
            </a:r>
            <a:r>
              <a:rPr lang="en-GB" dirty="0"/>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4</a:t>
            </a:fld>
            <a:endParaRPr lang="en-GB"/>
          </a:p>
        </p:txBody>
      </p:sp>
    </p:spTree>
    <p:extLst>
      <p:ext uri="{BB962C8B-B14F-4D97-AF65-F5344CB8AC3E}">
        <p14:creationId xmlns:p14="http://schemas.microsoft.com/office/powerpoint/2010/main" val="5579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Relationships in corpora</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5</a:t>
            </a:fld>
            <a:endParaRPr lang="en-GB"/>
          </a:p>
        </p:txBody>
      </p:sp>
      <p:pic>
        <p:nvPicPr>
          <p:cNvPr id="11" name="Picture 10" descr="http://corpora.lancs.ac.uk/stats/tmp/euwrve3xn3.png?=1239293"/>
          <p:cNvPicPr/>
          <p:nvPr/>
        </p:nvPicPr>
        <p:blipFill>
          <a:blip r:embed="rId2">
            <a:extLst>
              <a:ext uri="{28A0092B-C50C-407E-A947-70E740481C1C}">
                <a14:useLocalDpi xmlns:a14="http://schemas.microsoft.com/office/drawing/2010/main" val="0"/>
              </a:ext>
            </a:extLst>
          </a:blip>
          <a:srcRect/>
          <a:stretch>
            <a:fillRect/>
          </a:stretch>
        </p:blipFill>
        <p:spPr bwMode="auto">
          <a:xfrm>
            <a:off x="436123" y="1447800"/>
            <a:ext cx="3352800" cy="3657600"/>
          </a:xfrm>
          <a:prstGeom prst="rect">
            <a:avLst/>
          </a:prstGeom>
          <a:noFill/>
          <a:ln>
            <a:noFill/>
          </a:ln>
        </p:spPr>
      </p:pic>
      <p:pic>
        <p:nvPicPr>
          <p:cNvPr id="12" name="Picture 11" descr="http://corpora.lancs.ac.uk/stats/tmp/euws07q516.png?=1239293"/>
          <p:cNvPicPr/>
          <p:nvPr/>
        </p:nvPicPr>
        <p:blipFill>
          <a:blip r:embed="rId3">
            <a:extLst>
              <a:ext uri="{28A0092B-C50C-407E-A947-70E740481C1C}">
                <a14:useLocalDpi xmlns:a14="http://schemas.microsoft.com/office/drawing/2010/main" val="0"/>
              </a:ext>
            </a:extLst>
          </a:blip>
          <a:srcRect/>
          <a:stretch>
            <a:fillRect/>
          </a:stretch>
        </p:blipFill>
        <p:spPr bwMode="auto">
          <a:xfrm>
            <a:off x="8256148" y="1636713"/>
            <a:ext cx="3352800" cy="3505200"/>
          </a:xfrm>
          <a:prstGeom prst="rect">
            <a:avLst/>
          </a:prstGeom>
          <a:noFill/>
          <a:ln>
            <a:noFill/>
          </a:ln>
        </p:spPr>
      </p:pic>
      <p:pic>
        <p:nvPicPr>
          <p:cNvPr id="13" name="Picture 12" descr="http://corpora.lancs.ac.uk/stats/tmp/ev4brrv42d.png?=1239293"/>
          <p:cNvPicPr/>
          <p:nvPr/>
        </p:nvPicPr>
        <p:blipFill>
          <a:blip r:embed="rId4">
            <a:extLst>
              <a:ext uri="{28A0092B-C50C-407E-A947-70E740481C1C}">
                <a14:useLocalDpi xmlns:a14="http://schemas.microsoft.com/office/drawing/2010/main" val="0"/>
              </a:ext>
            </a:extLst>
          </a:blip>
          <a:srcRect/>
          <a:stretch>
            <a:fillRect/>
          </a:stretch>
        </p:blipFill>
        <p:spPr bwMode="auto">
          <a:xfrm>
            <a:off x="4381500" y="1636712"/>
            <a:ext cx="3491620" cy="3468687"/>
          </a:xfrm>
          <a:prstGeom prst="rect">
            <a:avLst/>
          </a:prstGeom>
          <a:noFill/>
          <a:ln>
            <a:noFill/>
          </a:ln>
        </p:spPr>
      </p:pic>
      <p:sp>
        <p:nvSpPr>
          <p:cNvPr id="14" name="TextBox 13"/>
          <p:cNvSpPr txBox="1"/>
          <p:nvPr/>
        </p:nvSpPr>
        <p:spPr>
          <a:xfrm>
            <a:off x="1672346" y="1593951"/>
            <a:ext cx="2514600" cy="2646878"/>
          </a:xfrm>
          <a:prstGeom prst="rect">
            <a:avLst/>
          </a:prstGeom>
          <a:noFill/>
        </p:spPr>
        <p:txBody>
          <a:bodyPr wrap="square" rtlCol="0">
            <a:spAutoFit/>
          </a:bodyPr>
          <a:lstStyle/>
          <a:p>
            <a:r>
              <a:rPr lang="en-GB" sz="16600" b="1" dirty="0">
                <a:solidFill>
                  <a:schemeClr val="accent2"/>
                </a:solidFill>
              </a:rPr>
              <a:t>+</a:t>
            </a:r>
          </a:p>
        </p:txBody>
      </p:sp>
      <p:sp>
        <p:nvSpPr>
          <p:cNvPr id="15" name="TextBox 14"/>
          <p:cNvSpPr txBox="1"/>
          <p:nvPr/>
        </p:nvSpPr>
        <p:spPr>
          <a:xfrm>
            <a:off x="9608698" y="1592540"/>
            <a:ext cx="2514600" cy="2646878"/>
          </a:xfrm>
          <a:prstGeom prst="rect">
            <a:avLst/>
          </a:prstGeom>
          <a:noFill/>
        </p:spPr>
        <p:txBody>
          <a:bodyPr wrap="square" rtlCol="0">
            <a:spAutoFit/>
          </a:bodyPr>
          <a:lstStyle/>
          <a:p>
            <a:r>
              <a:rPr lang="en-GB" sz="16600" b="1" dirty="0">
                <a:solidFill>
                  <a:schemeClr val="accent2"/>
                </a:solidFill>
              </a:rPr>
              <a:t>-</a:t>
            </a:r>
          </a:p>
        </p:txBody>
      </p:sp>
      <p:sp>
        <p:nvSpPr>
          <p:cNvPr id="16" name="TextBox 15"/>
          <p:cNvSpPr txBox="1"/>
          <p:nvPr/>
        </p:nvSpPr>
        <p:spPr>
          <a:xfrm>
            <a:off x="5741548" y="1953161"/>
            <a:ext cx="2514600" cy="2646878"/>
          </a:xfrm>
          <a:prstGeom prst="rect">
            <a:avLst/>
          </a:prstGeom>
          <a:noFill/>
        </p:spPr>
        <p:txBody>
          <a:bodyPr wrap="square" rtlCol="0">
            <a:spAutoFit/>
          </a:bodyPr>
          <a:lstStyle/>
          <a:p>
            <a:r>
              <a:rPr lang="en-GB" sz="16600" b="1" dirty="0">
                <a:solidFill>
                  <a:schemeClr val="accent2"/>
                </a:solidFill>
              </a:rPr>
              <a:t>~</a:t>
            </a:r>
          </a:p>
        </p:txBody>
      </p:sp>
    </p:spTree>
    <p:extLst>
      <p:ext uri="{BB962C8B-B14F-4D97-AF65-F5344CB8AC3E}">
        <p14:creationId xmlns:p14="http://schemas.microsoft.com/office/powerpoint/2010/main" val="131966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Co-variance</a:t>
            </a:r>
          </a:p>
        </p:txBody>
      </p:sp>
      <p:sp>
        <p:nvSpPr>
          <p:cNvPr id="3" name="Content Placeholder 2"/>
          <p:cNvSpPr>
            <a:spLocks noGrp="1"/>
          </p:cNvSpPr>
          <p:nvPr>
            <p:ph idx="1"/>
          </p:nvPr>
        </p:nvSpPr>
        <p:spPr/>
        <p:txBody>
          <a:bodyPr/>
          <a:lstStyle/>
          <a:p>
            <a:r>
              <a:rPr lang="en-GB" dirty="0"/>
              <a:t>SD = measure of variation of a </a:t>
            </a:r>
            <a:r>
              <a:rPr lang="en-GB" b="1" i="1" dirty="0">
                <a:solidFill>
                  <a:schemeClr val="accent2"/>
                </a:solidFill>
              </a:rPr>
              <a:t>single variable </a:t>
            </a:r>
            <a:r>
              <a:rPr lang="en-GB" dirty="0"/>
              <a:t>in a corpus.</a:t>
            </a:r>
          </a:p>
          <a:p>
            <a:r>
              <a:rPr lang="en-GB" dirty="0"/>
              <a:t>Co-variance = measure of co-variation of </a:t>
            </a:r>
            <a:r>
              <a:rPr lang="en-GB" b="1" i="1" dirty="0">
                <a:solidFill>
                  <a:schemeClr val="accent2"/>
                </a:solidFill>
              </a:rPr>
              <a:t>two variables.</a:t>
            </a:r>
          </a:p>
        </p:txBody>
      </p:sp>
      <p:pic>
        <p:nvPicPr>
          <p:cNvPr id="5" name="Picture 4"/>
          <p:cNvPicPr>
            <a:picLocks noChangeAspect="1"/>
          </p:cNvPicPr>
          <p:nvPr/>
        </p:nvPicPr>
        <p:blipFill rotWithShape="1">
          <a:blip r:embed="rId2"/>
          <a:srcRect l="7363" t="1" r="28834" b="2968"/>
          <a:stretch/>
        </p:blipFill>
        <p:spPr>
          <a:xfrm>
            <a:off x="812800" y="4419600"/>
            <a:ext cx="8645525" cy="838200"/>
          </a:xfrm>
          <a:prstGeom prst="rect">
            <a:avLst/>
          </a:prstGeom>
        </p:spPr>
      </p:pic>
    </p:spTree>
    <p:extLst>
      <p:ext uri="{BB962C8B-B14F-4D97-AF65-F5344CB8AC3E}">
        <p14:creationId xmlns:p14="http://schemas.microsoft.com/office/powerpoint/2010/main" val="68548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Co-variance (cont.)</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7</a:t>
            </a:fld>
            <a:endParaRPr lang="en-GB"/>
          </a:p>
        </p:txBody>
      </p:sp>
      <p:pic>
        <p:nvPicPr>
          <p:cNvPr id="15" name="Picture 14" descr="http://corpora.lancs.ac.uk/stats/tmp/ev4fq3c0ew.png?=1239293"/>
          <p:cNvPicPr/>
          <p:nvPr/>
        </p:nvPicPr>
        <p:blipFill>
          <a:blip r:embed="rId2">
            <a:extLst>
              <a:ext uri="{28A0092B-C50C-407E-A947-70E740481C1C}">
                <a14:useLocalDpi xmlns:a14="http://schemas.microsoft.com/office/drawing/2010/main" val="0"/>
              </a:ext>
            </a:extLst>
          </a:blip>
          <a:srcRect/>
          <a:stretch>
            <a:fillRect/>
          </a:stretch>
        </p:blipFill>
        <p:spPr bwMode="auto">
          <a:xfrm>
            <a:off x="438150" y="2028825"/>
            <a:ext cx="4114800" cy="4305300"/>
          </a:xfrm>
          <a:prstGeom prst="rect">
            <a:avLst/>
          </a:prstGeom>
          <a:noFill/>
          <a:ln>
            <a:noFill/>
          </a:ln>
        </p:spPr>
      </p:pic>
      <p:pic>
        <p:nvPicPr>
          <p:cNvPr id="16" name="Picture 15"/>
          <p:cNvPicPr>
            <a:picLocks noChangeAspect="1"/>
          </p:cNvPicPr>
          <p:nvPr/>
        </p:nvPicPr>
        <p:blipFill>
          <a:blip r:embed="rId3"/>
          <a:stretch>
            <a:fillRect/>
          </a:stretch>
        </p:blipFill>
        <p:spPr>
          <a:xfrm>
            <a:off x="4629150" y="2028825"/>
            <a:ext cx="8153400" cy="4973678"/>
          </a:xfrm>
          <a:prstGeom prst="rect">
            <a:avLst/>
          </a:prstGeom>
          <a:ln>
            <a:noFill/>
          </a:ln>
        </p:spPr>
      </p:pic>
      <p:sp>
        <p:nvSpPr>
          <p:cNvPr id="17" name="Oval 16"/>
          <p:cNvSpPr/>
          <p:nvPr/>
        </p:nvSpPr>
        <p:spPr>
          <a:xfrm>
            <a:off x="7922684" y="2600325"/>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Oval 17"/>
          <p:cNvSpPr/>
          <p:nvPr/>
        </p:nvSpPr>
        <p:spPr>
          <a:xfrm>
            <a:off x="8439150" y="3209925"/>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9" name="Oval 18"/>
          <p:cNvSpPr/>
          <p:nvPr/>
        </p:nvSpPr>
        <p:spPr>
          <a:xfrm>
            <a:off x="7219950" y="4429125"/>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0" name="Oval 19"/>
          <p:cNvSpPr/>
          <p:nvPr/>
        </p:nvSpPr>
        <p:spPr>
          <a:xfrm>
            <a:off x="6229350" y="4581525"/>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1" name="Oval 20"/>
          <p:cNvSpPr/>
          <p:nvPr/>
        </p:nvSpPr>
        <p:spPr>
          <a:xfrm>
            <a:off x="5221816" y="5436659"/>
            <a:ext cx="76200" cy="762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cxnSp>
        <p:nvCxnSpPr>
          <p:cNvPr id="22" name="Straight Connector 21"/>
          <p:cNvCxnSpPr/>
          <p:nvPr/>
        </p:nvCxnSpPr>
        <p:spPr>
          <a:xfrm>
            <a:off x="7067550" y="2524125"/>
            <a:ext cx="0" cy="30480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162550" y="4104480"/>
            <a:ext cx="3505200" cy="9525"/>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4"/>
          <a:srcRect l="7742" t="-5237" r="6319" b="-1"/>
          <a:stretch/>
        </p:blipFill>
        <p:spPr>
          <a:xfrm>
            <a:off x="866775" y="1695337"/>
            <a:ext cx="8458200" cy="728606"/>
          </a:xfrm>
          <a:prstGeom prst="rect">
            <a:avLst/>
          </a:prstGeom>
        </p:spPr>
      </p:pic>
    </p:spTree>
    <p:extLst>
      <p:ext uri="{BB962C8B-B14F-4D97-AF65-F5344CB8AC3E}">
        <p14:creationId xmlns:p14="http://schemas.microsoft.com/office/powerpoint/2010/main" val="113686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Correlation</a:t>
            </a:r>
          </a:p>
        </p:txBody>
      </p:sp>
      <p:sp>
        <p:nvSpPr>
          <p:cNvPr id="3" name="Content Placeholder 2"/>
          <p:cNvSpPr>
            <a:spLocks noGrp="1"/>
          </p:cNvSpPr>
          <p:nvPr>
            <p:ph idx="1"/>
          </p:nvPr>
        </p:nvSpPr>
        <p:spPr/>
        <p:txBody>
          <a:bodyPr/>
          <a:lstStyle/>
          <a:p>
            <a:r>
              <a:rPr lang="en-GB" dirty="0"/>
              <a:t>Correlation = standardised co-variance.</a:t>
            </a:r>
          </a:p>
          <a:p>
            <a:pPr marL="0" indent="0">
              <a:buNone/>
            </a:pPr>
            <a:endParaRPr lang="en-GB" dirty="0"/>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8</a:t>
            </a:fld>
            <a:endParaRPr lang="en-GB"/>
          </a:p>
        </p:txBody>
      </p:sp>
      <p:pic>
        <p:nvPicPr>
          <p:cNvPr id="7" name="Picture 6"/>
          <p:cNvPicPr>
            <a:picLocks noChangeAspect="1"/>
          </p:cNvPicPr>
          <p:nvPr/>
        </p:nvPicPr>
        <p:blipFill rotWithShape="1">
          <a:blip r:embed="rId2"/>
          <a:srcRect l="7465" t="-4822" r="75255" b="-4822"/>
          <a:stretch/>
        </p:blipFill>
        <p:spPr>
          <a:xfrm>
            <a:off x="838200" y="2609850"/>
            <a:ext cx="4622815" cy="2133600"/>
          </a:xfrm>
          <a:prstGeom prst="rect">
            <a:avLst/>
          </a:prstGeom>
        </p:spPr>
      </p:pic>
      <p:pic>
        <p:nvPicPr>
          <p:cNvPr id="8" name="Picture 7"/>
          <p:cNvPicPr>
            <a:picLocks noChangeAspect="1"/>
          </p:cNvPicPr>
          <p:nvPr/>
        </p:nvPicPr>
        <p:blipFill>
          <a:blip r:embed="rId3">
            <a:duotone>
              <a:schemeClr val="accent6">
                <a:shade val="45000"/>
                <a:satMod val="135000"/>
              </a:schemeClr>
              <a:prstClr val="white"/>
            </a:duotone>
          </a:blip>
          <a:stretch>
            <a:fillRect/>
          </a:stretch>
        </p:blipFill>
        <p:spPr>
          <a:xfrm>
            <a:off x="1447800" y="4373902"/>
            <a:ext cx="4385087" cy="1934597"/>
          </a:xfrm>
          <a:prstGeom prst="rect">
            <a:avLst/>
          </a:prstGeom>
        </p:spPr>
      </p:pic>
      <p:sp>
        <p:nvSpPr>
          <p:cNvPr id="9" name="Rectangular Callout 8"/>
          <p:cNvSpPr/>
          <p:nvPr/>
        </p:nvSpPr>
        <p:spPr>
          <a:xfrm>
            <a:off x="5689615" y="2686050"/>
            <a:ext cx="3759185" cy="2514600"/>
          </a:xfrm>
          <a:prstGeom prst="wedgeRectCallout">
            <a:avLst>
              <a:gd name="adj1" fmla="val -60795"/>
              <a:gd name="adj2" fmla="val 412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GB" sz="3200" dirty="0"/>
              <a:t>0 no effect </a:t>
            </a:r>
          </a:p>
          <a:p>
            <a:pPr lvl="0"/>
            <a:r>
              <a:rPr lang="en-GB" sz="3200" dirty="0"/>
              <a:t>± 0.1 small effect </a:t>
            </a:r>
          </a:p>
          <a:p>
            <a:pPr lvl="0"/>
            <a:r>
              <a:rPr lang="en-GB" sz="3200" dirty="0"/>
              <a:t>± 0.3 medium effect</a:t>
            </a:r>
          </a:p>
          <a:p>
            <a:pPr lvl="0"/>
            <a:r>
              <a:rPr lang="en-GB" sz="3200" dirty="0"/>
              <a:t>± 0.5 large effect</a:t>
            </a:r>
          </a:p>
        </p:txBody>
      </p:sp>
      <p:sp>
        <p:nvSpPr>
          <p:cNvPr id="10" name="TextBox 9"/>
          <p:cNvSpPr txBox="1"/>
          <p:nvPr/>
        </p:nvSpPr>
        <p:spPr>
          <a:xfrm>
            <a:off x="5693230" y="5341200"/>
            <a:ext cx="4267200" cy="769441"/>
          </a:xfrm>
          <a:prstGeom prst="rect">
            <a:avLst/>
          </a:prstGeom>
          <a:noFill/>
        </p:spPr>
        <p:txBody>
          <a:bodyPr wrap="square" rtlCol="0">
            <a:spAutoFit/>
          </a:bodyPr>
          <a:lstStyle/>
          <a:p>
            <a:r>
              <a:rPr lang="en-GB" sz="4400" dirty="0">
                <a:solidFill>
                  <a:srgbClr val="C00000"/>
                </a:solidFill>
              </a:rPr>
              <a:t>p = 0.033</a:t>
            </a:r>
          </a:p>
        </p:txBody>
      </p:sp>
      <p:sp>
        <p:nvSpPr>
          <p:cNvPr id="11" name="Rectangular Callout 10"/>
          <p:cNvSpPr/>
          <p:nvPr/>
        </p:nvSpPr>
        <p:spPr>
          <a:xfrm>
            <a:off x="5693230" y="2686050"/>
            <a:ext cx="3759185" cy="2514600"/>
          </a:xfrm>
          <a:prstGeom prst="wedgeRectCallout">
            <a:avLst>
              <a:gd name="adj1" fmla="val -60795"/>
              <a:gd name="adj2" fmla="val 4128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GB" sz="3200" dirty="0"/>
              <a:t>0 no effect </a:t>
            </a:r>
          </a:p>
          <a:p>
            <a:pPr lvl="0"/>
            <a:r>
              <a:rPr lang="en-GB" sz="3200" dirty="0"/>
              <a:t>± 0.1 small effect </a:t>
            </a:r>
          </a:p>
          <a:p>
            <a:pPr lvl="0"/>
            <a:r>
              <a:rPr lang="en-GB" sz="3200" dirty="0"/>
              <a:t>± 0.3 medium effect</a:t>
            </a:r>
          </a:p>
          <a:p>
            <a:pPr lvl="0"/>
            <a:r>
              <a:rPr lang="en-GB" sz="3200" dirty="0">
                <a:solidFill>
                  <a:srgbClr val="C00000"/>
                </a:solidFill>
              </a:rPr>
              <a:t>± 0.5 large effect</a:t>
            </a:r>
          </a:p>
        </p:txBody>
      </p:sp>
      <p:pic>
        <p:nvPicPr>
          <p:cNvPr id="12" name="Picture 11" descr="http://corpora.lancs.ac.uk/stats/tmp/ev4fq3c0ew.png?=1239293"/>
          <p:cNvPicPr/>
          <p:nvPr/>
        </p:nvPicPr>
        <p:blipFill>
          <a:blip r:embed="rId4">
            <a:extLst>
              <a:ext uri="{28A0092B-C50C-407E-A947-70E740481C1C}">
                <a14:useLocalDpi xmlns:a14="http://schemas.microsoft.com/office/drawing/2010/main" val="0"/>
              </a:ext>
            </a:extLst>
          </a:blip>
          <a:srcRect/>
          <a:stretch>
            <a:fillRect/>
          </a:stretch>
        </p:blipFill>
        <p:spPr bwMode="auto">
          <a:xfrm>
            <a:off x="1023256" y="2585583"/>
            <a:ext cx="3701144" cy="3569860"/>
          </a:xfrm>
          <a:prstGeom prst="rect">
            <a:avLst/>
          </a:prstGeom>
          <a:noFill/>
          <a:ln>
            <a:noFill/>
          </a:ln>
        </p:spPr>
      </p:pic>
    </p:spTree>
    <p:extLst>
      <p:ext uri="{BB962C8B-B14F-4D97-AF65-F5344CB8AC3E}">
        <p14:creationId xmlns:p14="http://schemas.microsoft.com/office/powerpoint/2010/main" val="372962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Correlation as effect size and significance test</a:t>
            </a:r>
          </a:p>
        </p:txBody>
      </p:sp>
      <p:sp>
        <p:nvSpPr>
          <p:cNvPr id="4" name="Footer Placeholder 3"/>
          <p:cNvSpPr>
            <a:spLocks noGrp="1"/>
          </p:cNvSpPr>
          <p:nvPr>
            <p:ph type="ftr" sz="quarter" idx="11"/>
          </p:nvPr>
        </p:nvSpPr>
        <p:spPr/>
        <p:txBody>
          <a:bodyPr/>
          <a:lstStyle/>
          <a:p>
            <a:r>
              <a:rPr lang="en-GB"/>
              <a:t>Brezina, V. (2018). </a:t>
            </a:r>
            <a:r>
              <a:rPr lang="en-GB" i="1"/>
              <a:t>Statistics in Corpus Linguistics: A Practical Guide</a:t>
            </a:r>
            <a:r>
              <a:rPr lang="en-GB"/>
              <a:t>. Cambridge: Cambridge University Press.</a:t>
            </a:r>
          </a:p>
          <a:p>
            <a:endParaRPr lang="en-GB" dirty="0"/>
          </a:p>
        </p:txBody>
      </p:sp>
      <p:sp>
        <p:nvSpPr>
          <p:cNvPr id="5" name="Slide Number Placeholder 4"/>
          <p:cNvSpPr>
            <a:spLocks noGrp="1"/>
          </p:cNvSpPr>
          <p:nvPr>
            <p:ph type="sldNum" sz="quarter" idx="12"/>
          </p:nvPr>
        </p:nvSpPr>
        <p:spPr/>
        <p:txBody>
          <a:bodyPr/>
          <a:lstStyle/>
          <a:p>
            <a:fld id="{0F45C708-6836-464B-81B8-95058C29CDA5}" type="slidenum">
              <a:rPr lang="en-GB" smtClean="0"/>
              <a:t>9</a:t>
            </a:fld>
            <a:endParaRPr lang="en-GB"/>
          </a:p>
        </p:txBody>
      </p:sp>
      <p:sp>
        <p:nvSpPr>
          <p:cNvPr id="6" name="Rectangular Callout 5"/>
          <p:cNvSpPr/>
          <p:nvPr/>
        </p:nvSpPr>
        <p:spPr>
          <a:xfrm>
            <a:off x="6677025" y="1828800"/>
            <a:ext cx="2844785" cy="2057400"/>
          </a:xfrm>
          <a:prstGeom prst="wedgeRectCallout">
            <a:avLst>
              <a:gd name="adj1" fmla="val -63050"/>
              <a:gd name="adj2" fmla="val 1873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GB" sz="2400" dirty="0"/>
              <a:t>0 no effect </a:t>
            </a:r>
          </a:p>
          <a:p>
            <a:pPr lvl="0"/>
            <a:r>
              <a:rPr lang="en-GB" sz="2400" dirty="0"/>
              <a:t>± 0.1 small effect </a:t>
            </a:r>
          </a:p>
          <a:p>
            <a:pPr lvl="0"/>
            <a:r>
              <a:rPr lang="en-GB" sz="2400" dirty="0"/>
              <a:t>± 0.3 medium effect</a:t>
            </a:r>
          </a:p>
          <a:p>
            <a:pPr lvl="0"/>
            <a:r>
              <a:rPr lang="en-GB" sz="2400" dirty="0"/>
              <a:t>± 0.5 large effect</a:t>
            </a:r>
          </a:p>
        </p:txBody>
      </p:sp>
      <p:pic>
        <p:nvPicPr>
          <p:cNvPr id="7" name="Picture 6"/>
          <p:cNvPicPr/>
          <p:nvPr/>
        </p:nvPicPr>
        <p:blipFill>
          <a:blip r:embed="rId2"/>
          <a:stretch>
            <a:fillRect/>
          </a:stretch>
        </p:blipFill>
        <p:spPr>
          <a:xfrm>
            <a:off x="942975" y="1293920"/>
            <a:ext cx="5181600" cy="4974908"/>
          </a:xfrm>
          <a:prstGeom prst="rect">
            <a:avLst/>
          </a:prstGeom>
        </p:spPr>
      </p:pic>
    </p:spTree>
    <p:extLst>
      <p:ext uri="{BB962C8B-B14F-4D97-AF65-F5344CB8AC3E}">
        <p14:creationId xmlns:p14="http://schemas.microsoft.com/office/powerpoint/2010/main" val="37839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5395</TotalTime>
  <Words>1077</Words>
  <Application>Microsoft Office PowerPoint</Application>
  <PresentationFormat>Widescreen</PresentationFormat>
  <Paragraphs>125</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Register variation: correlation, clusters and factors </vt:lpstr>
      <vt:lpstr>PowerPoint Presentation</vt:lpstr>
      <vt:lpstr>Think about and discuss</vt:lpstr>
      <vt:lpstr> </vt:lpstr>
      <vt:lpstr>Relationships in corpora</vt:lpstr>
      <vt:lpstr>Co-variance</vt:lpstr>
      <vt:lpstr>Co-variance (cont.)</vt:lpstr>
      <vt:lpstr>Correlation</vt:lpstr>
      <vt:lpstr>Correlation as effect size and significance test</vt:lpstr>
      <vt:lpstr>500 vs. 5000</vt:lpstr>
      <vt:lpstr>Pearson’s and Spearman’s correlations</vt:lpstr>
      <vt:lpstr>Visualizing correlation</vt:lpstr>
      <vt:lpstr>Hierarchical agglomerative cluster analysis</vt:lpstr>
      <vt:lpstr>Cluster analysis: Distance</vt:lpstr>
      <vt:lpstr>Cluster analysis: Linking</vt:lpstr>
      <vt:lpstr>PowerPoint Presentation</vt:lpstr>
      <vt:lpstr>PowerPoint Presentation</vt:lpstr>
      <vt:lpstr>Data</vt:lpstr>
      <vt:lpstr>Factor analysis</vt:lpstr>
      <vt:lpstr>Factors</vt:lpstr>
      <vt:lpstr>Factors (cont.)</vt:lpstr>
      <vt:lpstr>Factors &gt; Dimensions</vt:lpstr>
      <vt:lpstr>Placement of registers</vt:lpstr>
      <vt:lpstr>PowerPoint Presentation</vt:lpstr>
      <vt:lpstr>Things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Statistics meets corpus linguistics</dc:title>
  <dc:creator>Vaclav Brezina</dc:creator>
  <cp:lastModifiedBy>Vaclav Brezina</cp:lastModifiedBy>
  <cp:revision>153</cp:revision>
  <dcterms:created xsi:type="dcterms:W3CDTF">2017-12-27T14:05:38Z</dcterms:created>
  <dcterms:modified xsi:type="dcterms:W3CDTF">2018-06-27T21:33:01Z</dcterms:modified>
</cp:coreProperties>
</file>