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87" r:id="rId3"/>
    <p:sldId id="258" r:id="rId4"/>
    <p:sldId id="265" r:id="rId5"/>
    <p:sldId id="257" r:id="rId6"/>
    <p:sldId id="308" r:id="rId7"/>
    <p:sldId id="309" r:id="rId8"/>
    <p:sldId id="312" r:id="rId9"/>
    <p:sldId id="310" r:id="rId10"/>
    <p:sldId id="311" r:id="rId11"/>
    <p:sldId id="313" r:id="rId12"/>
    <p:sldId id="314" r:id="rId13"/>
    <p:sldId id="315" r:id="rId14"/>
    <p:sldId id="317" r:id="rId15"/>
    <p:sldId id="316" r:id="rId16"/>
    <p:sldId id="318" r:id="rId17"/>
    <p:sldId id="27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-1110" y="-8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CE4603-7EC5-4B89-969A-EE8175B1DC74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AB1670D-E469-4817-9233-AA14DF8ECF20}">
      <dgm:prSet phldrT="[Text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b="1"/>
            <a:t>Statistical model:</a:t>
          </a:r>
        </a:p>
        <a:p>
          <a:r>
            <a:rPr lang="en-GB"/>
            <a:t>Combination of predictors with different weights, </a:t>
          </a:r>
        </a:p>
        <a:p>
          <a:r>
            <a:rPr lang="en-GB"/>
            <a:t>linguistically: patterns/'rules' of lexico-grammar</a:t>
          </a:r>
        </a:p>
      </dgm:t>
    </dgm:pt>
    <dgm:pt modelId="{0A004A31-4818-411C-91D0-A11C0A196E0B}" type="parTrans" cxnId="{9A0D501C-617F-4EFC-BF0D-24418E3EB3D2}">
      <dgm:prSet/>
      <dgm:spPr/>
      <dgm:t>
        <a:bodyPr/>
        <a:lstStyle/>
        <a:p>
          <a:endParaRPr lang="en-GB"/>
        </a:p>
      </dgm:t>
    </dgm:pt>
    <dgm:pt modelId="{CC71BCD5-A923-4F08-8B13-E020CFFE08FB}" type="sibTrans" cxnId="{9A0D501C-617F-4EFC-BF0D-24418E3EB3D2}">
      <dgm:prSet/>
      <dgm:spPr/>
      <dgm:t>
        <a:bodyPr/>
        <a:lstStyle/>
        <a:p>
          <a:endParaRPr lang="en-GB"/>
        </a:p>
      </dgm:t>
    </dgm:pt>
    <dgm:pt modelId="{178BFC52-02C9-4994-A9F8-D644062CCD2E}">
      <dgm:prSet phldrT="[Text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b="1" dirty="0"/>
            <a:t>Category A</a:t>
          </a:r>
        </a:p>
        <a:p>
          <a:r>
            <a:rPr lang="en-GB" dirty="0"/>
            <a:t>e.g. </a:t>
          </a:r>
          <a:r>
            <a:rPr lang="en-GB" i="1" dirty="0"/>
            <a:t>that</a:t>
          </a:r>
        </a:p>
      </dgm:t>
    </dgm:pt>
    <dgm:pt modelId="{E75DBE03-B4DD-45C3-B472-4E0EAB6DEBCE}" type="parTrans" cxnId="{2AAC20CE-E018-41DF-8AF5-7947B02AEF3C}">
      <dgm:prSet/>
      <dgm:spPr/>
      <dgm:t>
        <a:bodyPr/>
        <a:lstStyle/>
        <a:p>
          <a:endParaRPr lang="en-GB"/>
        </a:p>
      </dgm:t>
    </dgm:pt>
    <dgm:pt modelId="{9A425C75-79C2-44C9-A219-56D0A7BA8E0E}" type="sibTrans" cxnId="{2AAC20CE-E018-41DF-8AF5-7947B02AEF3C}">
      <dgm:prSet/>
      <dgm:spPr/>
      <dgm:t>
        <a:bodyPr/>
        <a:lstStyle/>
        <a:p>
          <a:endParaRPr lang="en-GB"/>
        </a:p>
      </dgm:t>
    </dgm:pt>
    <dgm:pt modelId="{1FBC3A4B-935A-44E3-A7BE-153C7CD5158D}">
      <dgm:prSet phldrT="[Text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b="1" dirty="0"/>
            <a:t>Category B</a:t>
          </a:r>
        </a:p>
        <a:p>
          <a:r>
            <a:rPr lang="en-GB" dirty="0"/>
            <a:t>e.g. </a:t>
          </a:r>
          <a:r>
            <a:rPr lang="en-GB" i="1" dirty="0"/>
            <a:t>which</a:t>
          </a:r>
        </a:p>
      </dgm:t>
    </dgm:pt>
    <dgm:pt modelId="{92CA2A81-CF4F-4F0E-BEBA-E615F67F47A5}" type="parTrans" cxnId="{75C3C24A-D9B4-4BB8-A403-E3649FBADE6D}">
      <dgm:prSet/>
      <dgm:spPr/>
      <dgm:t>
        <a:bodyPr/>
        <a:lstStyle/>
        <a:p>
          <a:endParaRPr lang="en-GB"/>
        </a:p>
      </dgm:t>
    </dgm:pt>
    <dgm:pt modelId="{54FC75E8-6892-48BA-A4B2-48393B273DC6}" type="sibTrans" cxnId="{75C3C24A-D9B4-4BB8-A403-E3649FBADE6D}">
      <dgm:prSet/>
      <dgm:spPr/>
      <dgm:t>
        <a:bodyPr/>
        <a:lstStyle/>
        <a:p>
          <a:endParaRPr lang="en-GB"/>
        </a:p>
      </dgm:t>
    </dgm:pt>
    <dgm:pt modelId="{EF79E868-A1B6-4F4A-A055-F106292583FE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/>
            <a:t>[...]</a:t>
          </a:r>
        </a:p>
      </dgm:t>
    </dgm:pt>
    <dgm:pt modelId="{382A087F-E9BC-4ACF-B7AD-C6C4FD5AAE5B}" type="parTrans" cxnId="{18128BF5-81DB-4057-BF6A-890735362C35}">
      <dgm:prSet/>
      <dgm:spPr/>
      <dgm:t>
        <a:bodyPr/>
        <a:lstStyle/>
        <a:p>
          <a:endParaRPr lang="en-GB"/>
        </a:p>
      </dgm:t>
    </dgm:pt>
    <dgm:pt modelId="{FBD27AF7-53F6-4F0E-B1F5-73D8DC0F2620}" type="sibTrans" cxnId="{18128BF5-81DB-4057-BF6A-890735362C35}">
      <dgm:prSet/>
      <dgm:spPr/>
      <dgm:t>
        <a:bodyPr/>
        <a:lstStyle/>
        <a:p>
          <a:endParaRPr lang="en-GB"/>
        </a:p>
      </dgm:t>
    </dgm:pt>
    <dgm:pt modelId="{893798E2-5B20-4D1B-A6AF-EECD9438643E}" type="pres">
      <dgm:prSet presAssocID="{92CE4603-7EC5-4B89-969A-EE8175B1DC7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27D34FA-C323-442D-ACEA-A9D9077189B6}" type="pres">
      <dgm:prSet presAssocID="{2AB1670D-E469-4817-9233-AA14DF8ECF20}" presName="root1" presStyleCnt="0"/>
      <dgm:spPr/>
    </dgm:pt>
    <dgm:pt modelId="{55DDD629-5F56-41B3-B258-631115C517A9}" type="pres">
      <dgm:prSet presAssocID="{2AB1670D-E469-4817-9233-AA14DF8ECF20}" presName="LevelOneTextNode" presStyleLbl="node0" presStyleIdx="0" presStyleCnt="1" custScaleY="21457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E6A9CF9-F7F0-4C06-9C57-98916718914D}" type="pres">
      <dgm:prSet presAssocID="{2AB1670D-E469-4817-9233-AA14DF8ECF20}" presName="level2hierChild" presStyleCnt="0"/>
      <dgm:spPr/>
    </dgm:pt>
    <dgm:pt modelId="{9455870B-6E44-4525-BF51-32109A1E0A27}" type="pres">
      <dgm:prSet presAssocID="{E75DBE03-B4DD-45C3-B472-4E0EAB6DEBCE}" presName="conn2-1" presStyleLbl="parChTrans1D2" presStyleIdx="0" presStyleCnt="3"/>
      <dgm:spPr/>
      <dgm:t>
        <a:bodyPr/>
        <a:lstStyle/>
        <a:p>
          <a:endParaRPr lang="en-GB"/>
        </a:p>
      </dgm:t>
    </dgm:pt>
    <dgm:pt modelId="{0CB50EB3-AB9D-4B7D-8A53-CB907EBEDE9B}" type="pres">
      <dgm:prSet presAssocID="{E75DBE03-B4DD-45C3-B472-4E0EAB6DEBCE}" presName="connTx" presStyleLbl="parChTrans1D2" presStyleIdx="0" presStyleCnt="3"/>
      <dgm:spPr/>
      <dgm:t>
        <a:bodyPr/>
        <a:lstStyle/>
        <a:p>
          <a:endParaRPr lang="en-GB"/>
        </a:p>
      </dgm:t>
    </dgm:pt>
    <dgm:pt modelId="{FC35B6D2-D1C8-4821-BB4F-68D74314CBE2}" type="pres">
      <dgm:prSet presAssocID="{178BFC52-02C9-4994-A9F8-D644062CCD2E}" presName="root2" presStyleCnt="0"/>
      <dgm:spPr/>
    </dgm:pt>
    <dgm:pt modelId="{A109A8BC-A229-4F0B-9EFF-C4A29469AC49}" type="pres">
      <dgm:prSet presAssocID="{178BFC52-02C9-4994-A9F8-D644062CCD2E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AD42A03-B778-41E2-BFA8-7B2F33155FEE}" type="pres">
      <dgm:prSet presAssocID="{178BFC52-02C9-4994-A9F8-D644062CCD2E}" presName="level3hierChild" presStyleCnt="0"/>
      <dgm:spPr/>
    </dgm:pt>
    <dgm:pt modelId="{12D968DE-F4F4-4B22-845E-B800DBFAFEE4}" type="pres">
      <dgm:prSet presAssocID="{92CA2A81-CF4F-4F0E-BEBA-E615F67F47A5}" presName="conn2-1" presStyleLbl="parChTrans1D2" presStyleIdx="1" presStyleCnt="3"/>
      <dgm:spPr/>
      <dgm:t>
        <a:bodyPr/>
        <a:lstStyle/>
        <a:p>
          <a:endParaRPr lang="en-GB"/>
        </a:p>
      </dgm:t>
    </dgm:pt>
    <dgm:pt modelId="{CB4F21EF-4C17-4713-BA26-621AFA33DF56}" type="pres">
      <dgm:prSet presAssocID="{92CA2A81-CF4F-4F0E-BEBA-E615F67F47A5}" presName="connTx" presStyleLbl="parChTrans1D2" presStyleIdx="1" presStyleCnt="3"/>
      <dgm:spPr/>
      <dgm:t>
        <a:bodyPr/>
        <a:lstStyle/>
        <a:p>
          <a:endParaRPr lang="en-GB"/>
        </a:p>
      </dgm:t>
    </dgm:pt>
    <dgm:pt modelId="{0C52E799-2EF7-4EFC-B65B-D9880D03E3A8}" type="pres">
      <dgm:prSet presAssocID="{1FBC3A4B-935A-44E3-A7BE-153C7CD5158D}" presName="root2" presStyleCnt="0"/>
      <dgm:spPr/>
    </dgm:pt>
    <dgm:pt modelId="{32530213-C64D-4B98-A99F-A71F8BD8F747}" type="pres">
      <dgm:prSet presAssocID="{1FBC3A4B-935A-44E3-A7BE-153C7CD5158D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E8BD1E7-6348-4D5F-86F3-1312478D0B98}" type="pres">
      <dgm:prSet presAssocID="{1FBC3A4B-935A-44E3-A7BE-153C7CD5158D}" presName="level3hierChild" presStyleCnt="0"/>
      <dgm:spPr/>
    </dgm:pt>
    <dgm:pt modelId="{242A6BCC-0861-4A59-AFA0-F4B78F560BFF}" type="pres">
      <dgm:prSet presAssocID="{382A087F-E9BC-4ACF-B7AD-C6C4FD5AAE5B}" presName="conn2-1" presStyleLbl="parChTrans1D2" presStyleIdx="2" presStyleCnt="3"/>
      <dgm:spPr/>
      <dgm:t>
        <a:bodyPr/>
        <a:lstStyle/>
        <a:p>
          <a:endParaRPr lang="en-GB"/>
        </a:p>
      </dgm:t>
    </dgm:pt>
    <dgm:pt modelId="{AE2171D6-2469-4819-9C43-A0B9BC92B7D8}" type="pres">
      <dgm:prSet presAssocID="{382A087F-E9BC-4ACF-B7AD-C6C4FD5AAE5B}" presName="connTx" presStyleLbl="parChTrans1D2" presStyleIdx="2" presStyleCnt="3"/>
      <dgm:spPr/>
      <dgm:t>
        <a:bodyPr/>
        <a:lstStyle/>
        <a:p>
          <a:endParaRPr lang="en-GB"/>
        </a:p>
      </dgm:t>
    </dgm:pt>
    <dgm:pt modelId="{94E43984-D03D-4167-AF47-8EFD5ED827FC}" type="pres">
      <dgm:prSet presAssocID="{EF79E868-A1B6-4F4A-A055-F106292583FE}" presName="root2" presStyleCnt="0"/>
      <dgm:spPr/>
    </dgm:pt>
    <dgm:pt modelId="{82D7F353-42D4-40AC-B0C8-60636545CA93}" type="pres">
      <dgm:prSet presAssocID="{EF79E868-A1B6-4F4A-A055-F106292583FE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8724D90-6527-4B34-8AAB-1A71F83929A8}" type="pres">
      <dgm:prSet presAssocID="{EF79E868-A1B6-4F4A-A055-F106292583FE}" presName="level3hierChild" presStyleCnt="0"/>
      <dgm:spPr/>
    </dgm:pt>
  </dgm:ptLst>
  <dgm:cxnLst>
    <dgm:cxn modelId="{75C3C24A-D9B4-4BB8-A403-E3649FBADE6D}" srcId="{2AB1670D-E469-4817-9233-AA14DF8ECF20}" destId="{1FBC3A4B-935A-44E3-A7BE-153C7CD5158D}" srcOrd="1" destOrd="0" parTransId="{92CA2A81-CF4F-4F0E-BEBA-E615F67F47A5}" sibTransId="{54FC75E8-6892-48BA-A4B2-48393B273DC6}"/>
    <dgm:cxn modelId="{D15E2407-B22B-43F3-BB9E-D400731062C7}" type="presOf" srcId="{382A087F-E9BC-4ACF-B7AD-C6C4FD5AAE5B}" destId="{AE2171D6-2469-4819-9C43-A0B9BC92B7D8}" srcOrd="1" destOrd="0" presId="urn:microsoft.com/office/officeart/2005/8/layout/hierarchy2"/>
    <dgm:cxn modelId="{241BD1B7-45FF-42BD-ABDD-8B5B6C714928}" type="presOf" srcId="{92CA2A81-CF4F-4F0E-BEBA-E615F67F47A5}" destId="{12D968DE-F4F4-4B22-845E-B800DBFAFEE4}" srcOrd="0" destOrd="0" presId="urn:microsoft.com/office/officeart/2005/8/layout/hierarchy2"/>
    <dgm:cxn modelId="{866E565A-4713-494D-9C9B-AD0945BAF015}" type="presOf" srcId="{E75DBE03-B4DD-45C3-B472-4E0EAB6DEBCE}" destId="{9455870B-6E44-4525-BF51-32109A1E0A27}" srcOrd="0" destOrd="0" presId="urn:microsoft.com/office/officeart/2005/8/layout/hierarchy2"/>
    <dgm:cxn modelId="{18128BF5-81DB-4057-BF6A-890735362C35}" srcId="{2AB1670D-E469-4817-9233-AA14DF8ECF20}" destId="{EF79E868-A1B6-4F4A-A055-F106292583FE}" srcOrd="2" destOrd="0" parTransId="{382A087F-E9BC-4ACF-B7AD-C6C4FD5AAE5B}" sibTransId="{FBD27AF7-53F6-4F0E-B1F5-73D8DC0F2620}"/>
    <dgm:cxn modelId="{9A0D501C-617F-4EFC-BF0D-24418E3EB3D2}" srcId="{92CE4603-7EC5-4B89-969A-EE8175B1DC74}" destId="{2AB1670D-E469-4817-9233-AA14DF8ECF20}" srcOrd="0" destOrd="0" parTransId="{0A004A31-4818-411C-91D0-A11C0A196E0B}" sibTransId="{CC71BCD5-A923-4F08-8B13-E020CFFE08FB}"/>
    <dgm:cxn modelId="{2AAC20CE-E018-41DF-8AF5-7947B02AEF3C}" srcId="{2AB1670D-E469-4817-9233-AA14DF8ECF20}" destId="{178BFC52-02C9-4994-A9F8-D644062CCD2E}" srcOrd="0" destOrd="0" parTransId="{E75DBE03-B4DD-45C3-B472-4E0EAB6DEBCE}" sibTransId="{9A425C75-79C2-44C9-A219-56D0A7BA8E0E}"/>
    <dgm:cxn modelId="{C9582541-2847-4078-B295-68AFF31F46CC}" type="presOf" srcId="{382A087F-E9BC-4ACF-B7AD-C6C4FD5AAE5B}" destId="{242A6BCC-0861-4A59-AFA0-F4B78F560BFF}" srcOrd="0" destOrd="0" presId="urn:microsoft.com/office/officeart/2005/8/layout/hierarchy2"/>
    <dgm:cxn modelId="{66D03824-4251-4331-AB8B-3C4FCC2B7C09}" type="presOf" srcId="{E75DBE03-B4DD-45C3-B472-4E0EAB6DEBCE}" destId="{0CB50EB3-AB9D-4B7D-8A53-CB907EBEDE9B}" srcOrd="1" destOrd="0" presId="urn:microsoft.com/office/officeart/2005/8/layout/hierarchy2"/>
    <dgm:cxn modelId="{DDC1CE66-F4FF-4331-88C3-A2767A97EE56}" type="presOf" srcId="{178BFC52-02C9-4994-A9F8-D644062CCD2E}" destId="{A109A8BC-A229-4F0B-9EFF-C4A29469AC49}" srcOrd="0" destOrd="0" presId="urn:microsoft.com/office/officeart/2005/8/layout/hierarchy2"/>
    <dgm:cxn modelId="{191B4735-4E06-46B1-8AC7-AA6CE31380F1}" type="presOf" srcId="{92CE4603-7EC5-4B89-969A-EE8175B1DC74}" destId="{893798E2-5B20-4D1B-A6AF-EECD9438643E}" srcOrd="0" destOrd="0" presId="urn:microsoft.com/office/officeart/2005/8/layout/hierarchy2"/>
    <dgm:cxn modelId="{00B978DF-8E4D-4DEF-917D-CA021D38DDDF}" type="presOf" srcId="{1FBC3A4B-935A-44E3-A7BE-153C7CD5158D}" destId="{32530213-C64D-4B98-A99F-A71F8BD8F747}" srcOrd="0" destOrd="0" presId="urn:microsoft.com/office/officeart/2005/8/layout/hierarchy2"/>
    <dgm:cxn modelId="{369D01B9-12CD-451F-A321-B7464451A898}" type="presOf" srcId="{2AB1670D-E469-4817-9233-AA14DF8ECF20}" destId="{55DDD629-5F56-41B3-B258-631115C517A9}" srcOrd="0" destOrd="0" presId="urn:microsoft.com/office/officeart/2005/8/layout/hierarchy2"/>
    <dgm:cxn modelId="{A00CC44A-821A-44F2-84F4-842075EE7835}" type="presOf" srcId="{EF79E868-A1B6-4F4A-A055-F106292583FE}" destId="{82D7F353-42D4-40AC-B0C8-60636545CA93}" srcOrd="0" destOrd="0" presId="urn:microsoft.com/office/officeart/2005/8/layout/hierarchy2"/>
    <dgm:cxn modelId="{5FA7A955-CA1B-48C2-B66D-5A42CE2D3166}" type="presOf" srcId="{92CA2A81-CF4F-4F0E-BEBA-E615F67F47A5}" destId="{CB4F21EF-4C17-4713-BA26-621AFA33DF56}" srcOrd="1" destOrd="0" presId="urn:microsoft.com/office/officeart/2005/8/layout/hierarchy2"/>
    <dgm:cxn modelId="{0EB06377-CB12-42AF-99BF-592DA4779795}" type="presParOf" srcId="{893798E2-5B20-4D1B-A6AF-EECD9438643E}" destId="{C27D34FA-C323-442D-ACEA-A9D9077189B6}" srcOrd="0" destOrd="0" presId="urn:microsoft.com/office/officeart/2005/8/layout/hierarchy2"/>
    <dgm:cxn modelId="{2C79B259-0DB0-4C7A-A1A8-DA3EE7DE358D}" type="presParOf" srcId="{C27D34FA-C323-442D-ACEA-A9D9077189B6}" destId="{55DDD629-5F56-41B3-B258-631115C517A9}" srcOrd="0" destOrd="0" presId="urn:microsoft.com/office/officeart/2005/8/layout/hierarchy2"/>
    <dgm:cxn modelId="{30434395-7F0D-47B2-93AF-3CBDBB739043}" type="presParOf" srcId="{C27D34FA-C323-442D-ACEA-A9D9077189B6}" destId="{4E6A9CF9-F7F0-4C06-9C57-98916718914D}" srcOrd="1" destOrd="0" presId="urn:microsoft.com/office/officeart/2005/8/layout/hierarchy2"/>
    <dgm:cxn modelId="{38D20347-0A67-41CA-B299-44BBCE853D5B}" type="presParOf" srcId="{4E6A9CF9-F7F0-4C06-9C57-98916718914D}" destId="{9455870B-6E44-4525-BF51-32109A1E0A27}" srcOrd="0" destOrd="0" presId="urn:microsoft.com/office/officeart/2005/8/layout/hierarchy2"/>
    <dgm:cxn modelId="{3F1A97FC-BE26-470D-BCF0-BAC0B0910A6E}" type="presParOf" srcId="{9455870B-6E44-4525-BF51-32109A1E0A27}" destId="{0CB50EB3-AB9D-4B7D-8A53-CB907EBEDE9B}" srcOrd="0" destOrd="0" presId="urn:microsoft.com/office/officeart/2005/8/layout/hierarchy2"/>
    <dgm:cxn modelId="{6D25D572-E9F0-47F8-BDEF-7211A424523F}" type="presParOf" srcId="{4E6A9CF9-F7F0-4C06-9C57-98916718914D}" destId="{FC35B6D2-D1C8-4821-BB4F-68D74314CBE2}" srcOrd="1" destOrd="0" presId="urn:microsoft.com/office/officeart/2005/8/layout/hierarchy2"/>
    <dgm:cxn modelId="{4327784E-CC8C-49F7-B39C-A71819410CF5}" type="presParOf" srcId="{FC35B6D2-D1C8-4821-BB4F-68D74314CBE2}" destId="{A109A8BC-A229-4F0B-9EFF-C4A29469AC49}" srcOrd="0" destOrd="0" presId="urn:microsoft.com/office/officeart/2005/8/layout/hierarchy2"/>
    <dgm:cxn modelId="{ACF4A880-192E-46B0-A23B-EE3104983C6D}" type="presParOf" srcId="{FC35B6D2-D1C8-4821-BB4F-68D74314CBE2}" destId="{FAD42A03-B778-41E2-BFA8-7B2F33155FEE}" srcOrd="1" destOrd="0" presId="urn:microsoft.com/office/officeart/2005/8/layout/hierarchy2"/>
    <dgm:cxn modelId="{DD5721ED-FE3F-404E-96FC-713A8EDF25CE}" type="presParOf" srcId="{4E6A9CF9-F7F0-4C06-9C57-98916718914D}" destId="{12D968DE-F4F4-4B22-845E-B800DBFAFEE4}" srcOrd="2" destOrd="0" presId="urn:microsoft.com/office/officeart/2005/8/layout/hierarchy2"/>
    <dgm:cxn modelId="{4D377C26-E422-4F84-BCA6-2735FF129F07}" type="presParOf" srcId="{12D968DE-F4F4-4B22-845E-B800DBFAFEE4}" destId="{CB4F21EF-4C17-4713-BA26-621AFA33DF56}" srcOrd="0" destOrd="0" presId="urn:microsoft.com/office/officeart/2005/8/layout/hierarchy2"/>
    <dgm:cxn modelId="{EA8A3330-DF9D-42D4-931C-1D68AD832B58}" type="presParOf" srcId="{4E6A9CF9-F7F0-4C06-9C57-98916718914D}" destId="{0C52E799-2EF7-4EFC-B65B-D9880D03E3A8}" srcOrd="3" destOrd="0" presId="urn:microsoft.com/office/officeart/2005/8/layout/hierarchy2"/>
    <dgm:cxn modelId="{FD147E88-5B20-4F1B-92F7-BBBB18DFF5FD}" type="presParOf" srcId="{0C52E799-2EF7-4EFC-B65B-D9880D03E3A8}" destId="{32530213-C64D-4B98-A99F-A71F8BD8F747}" srcOrd="0" destOrd="0" presId="urn:microsoft.com/office/officeart/2005/8/layout/hierarchy2"/>
    <dgm:cxn modelId="{F4653C5B-7E2F-43D2-B125-7D33E389CD5D}" type="presParOf" srcId="{0C52E799-2EF7-4EFC-B65B-D9880D03E3A8}" destId="{2E8BD1E7-6348-4D5F-86F3-1312478D0B98}" srcOrd="1" destOrd="0" presId="urn:microsoft.com/office/officeart/2005/8/layout/hierarchy2"/>
    <dgm:cxn modelId="{60E49026-CC9E-4BAF-8C71-2F34BE381A51}" type="presParOf" srcId="{4E6A9CF9-F7F0-4C06-9C57-98916718914D}" destId="{242A6BCC-0861-4A59-AFA0-F4B78F560BFF}" srcOrd="4" destOrd="0" presId="urn:microsoft.com/office/officeart/2005/8/layout/hierarchy2"/>
    <dgm:cxn modelId="{D45FCBF4-8F93-4DF1-8AB3-386C61775394}" type="presParOf" srcId="{242A6BCC-0861-4A59-AFA0-F4B78F560BFF}" destId="{AE2171D6-2469-4819-9C43-A0B9BC92B7D8}" srcOrd="0" destOrd="0" presId="urn:microsoft.com/office/officeart/2005/8/layout/hierarchy2"/>
    <dgm:cxn modelId="{E0319781-EEBC-40E2-9FBE-A2B7E735728E}" type="presParOf" srcId="{4E6A9CF9-F7F0-4C06-9C57-98916718914D}" destId="{94E43984-D03D-4167-AF47-8EFD5ED827FC}" srcOrd="5" destOrd="0" presId="urn:microsoft.com/office/officeart/2005/8/layout/hierarchy2"/>
    <dgm:cxn modelId="{BE6B8810-E4F8-4611-86C5-20754021223F}" type="presParOf" srcId="{94E43984-D03D-4167-AF47-8EFD5ED827FC}" destId="{82D7F353-42D4-40AC-B0C8-60636545CA93}" srcOrd="0" destOrd="0" presId="urn:microsoft.com/office/officeart/2005/8/layout/hierarchy2"/>
    <dgm:cxn modelId="{1A0C93B5-4F2D-4740-84BC-94CFD829A7E8}" type="presParOf" srcId="{94E43984-D03D-4167-AF47-8EFD5ED827FC}" destId="{78724D90-6527-4B34-8AAB-1A71F83929A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DD629-5F56-41B3-B258-631115C517A9}">
      <dsp:nvSpPr>
        <dsp:cNvPr id="0" name=""/>
        <dsp:cNvSpPr/>
      </dsp:nvSpPr>
      <dsp:spPr>
        <a:xfrm>
          <a:off x="2096280" y="762364"/>
          <a:ext cx="2634599" cy="2826608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kern="1200"/>
            <a:t>Statistical model: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/>
            <a:t>Combination of predictors with different weights, 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/>
            <a:t>linguistically: patterns/'rules' of lexico-grammar</a:t>
          </a:r>
        </a:p>
      </dsp:txBody>
      <dsp:txXfrm>
        <a:off x="2173445" y="839529"/>
        <a:ext cx="2480269" cy="2672278"/>
      </dsp:txXfrm>
    </dsp:sp>
    <dsp:sp modelId="{9455870B-6E44-4525-BF51-32109A1E0A27}">
      <dsp:nvSpPr>
        <dsp:cNvPr id="0" name=""/>
        <dsp:cNvSpPr/>
      </dsp:nvSpPr>
      <dsp:spPr>
        <a:xfrm rot="18289469">
          <a:off x="4335102" y="1390975"/>
          <a:ext cx="1845395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845395" y="272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>
        <a:off x="5211665" y="1372086"/>
        <a:ext cx="92269" cy="92269"/>
      </dsp:txXfrm>
    </dsp:sp>
    <dsp:sp modelId="{A109A8BC-A229-4F0B-9EFF-C4A29469AC49}">
      <dsp:nvSpPr>
        <dsp:cNvPr id="0" name=""/>
        <dsp:cNvSpPr/>
      </dsp:nvSpPr>
      <dsp:spPr>
        <a:xfrm>
          <a:off x="5784719" y="2124"/>
          <a:ext cx="2634599" cy="1317299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kern="1200" dirty="0"/>
            <a:t>Category A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/>
            <a:t>e.g. </a:t>
          </a:r>
          <a:r>
            <a:rPr lang="en-GB" sz="2300" i="1" kern="1200" dirty="0"/>
            <a:t>that</a:t>
          </a:r>
        </a:p>
      </dsp:txBody>
      <dsp:txXfrm>
        <a:off x="5823301" y="40706"/>
        <a:ext cx="2557435" cy="1240135"/>
      </dsp:txXfrm>
    </dsp:sp>
    <dsp:sp modelId="{12D968DE-F4F4-4B22-845E-B800DBFAFEE4}">
      <dsp:nvSpPr>
        <dsp:cNvPr id="0" name=""/>
        <dsp:cNvSpPr/>
      </dsp:nvSpPr>
      <dsp:spPr>
        <a:xfrm>
          <a:off x="4730880" y="2148422"/>
          <a:ext cx="1053839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053839" y="272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231454" y="2149323"/>
        <a:ext cx="52691" cy="52691"/>
      </dsp:txXfrm>
    </dsp:sp>
    <dsp:sp modelId="{32530213-C64D-4B98-A99F-A71F8BD8F747}">
      <dsp:nvSpPr>
        <dsp:cNvPr id="0" name=""/>
        <dsp:cNvSpPr/>
      </dsp:nvSpPr>
      <dsp:spPr>
        <a:xfrm>
          <a:off x="5784719" y="1517019"/>
          <a:ext cx="2634599" cy="1317299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kern="1200" dirty="0"/>
            <a:t>Category B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/>
            <a:t>e.g. </a:t>
          </a:r>
          <a:r>
            <a:rPr lang="en-GB" sz="2300" i="1" kern="1200" dirty="0"/>
            <a:t>which</a:t>
          </a:r>
        </a:p>
      </dsp:txBody>
      <dsp:txXfrm>
        <a:off x="5823301" y="1555601"/>
        <a:ext cx="2557435" cy="1240135"/>
      </dsp:txXfrm>
    </dsp:sp>
    <dsp:sp modelId="{242A6BCC-0861-4A59-AFA0-F4B78F560BFF}">
      <dsp:nvSpPr>
        <dsp:cNvPr id="0" name=""/>
        <dsp:cNvSpPr/>
      </dsp:nvSpPr>
      <dsp:spPr>
        <a:xfrm rot="3310531">
          <a:off x="4335102" y="2905870"/>
          <a:ext cx="1845395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845395" y="272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>
        <a:off x="5211665" y="2886981"/>
        <a:ext cx="92269" cy="92269"/>
      </dsp:txXfrm>
    </dsp:sp>
    <dsp:sp modelId="{82D7F353-42D4-40AC-B0C8-60636545CA93}">
      <dsp:nvSpPr>
        <dsp:cNvPr id="0" name=""/>
        <dsp:cNvSpPr/>
      </dsp:nvSpPr>
      <dsp:spPr>
        <a:xfrm>
          <a:off x="5784719" y="3031913"/>
          <a:ext cx="2634599" cy="1317299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/>
            <a:t>[...]</a:t>
          </a:r>
        </a:p>
      </dsp:txBody>
      <dsp:txXfrm>
        <a:off x="5823301" y="3070495"/>
        <a:ext cx="2557435" cy="12401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919326-8080-4A50-8F85-716FCEE4E028}" type="datetimeFigureOut">
              <a:rPr lang="en-GB" smtClean="0"/>
              <a:t>26/06/2018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772C9-CB2B-44B7-AB58-6CC9A72F94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407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0" y="6356350"/>
            <a:ext cx="6629400" cy="365125"/>
          </a:xfrm>
        </p:spPr>
        <p:txBody>
          <a:bodyPr/>
          <a:lstStyle>
            <a:lvl1pPr>
              <a:defRPr sz="1100"/>
            </a:lvl1pPr>
          </a:lstStyle>
          <a:p>
            <a:pPr algn="l"/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  <p:pic>
        <p:nvPicPr>
          <p:cNvPr id="8" name="Picture 4" descr="book cover">
            <a:extLst>
              <a:ext uri="{FF2B5EF4-FFF2-40B4-BE49-F238E27FC236}">
                <a16:creationId xmlns:a16="http://schemas.microsoft.com/office/drawing/2014/main" xmlns="" id="{0593A940-6F11-445C-B7DB-97DF1893AB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1379" y="3920173"/>
            <a:ext cx="1770392" cy="26752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643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1846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 sz="1100">
                <a:latin typeface="+mj-lt"/>
              </a:defRPr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375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Statistics in Corpus Linguistics: A Practical Guide. Cambridge: Cambridge University Press.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03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1294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6808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3762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3618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0328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7315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1295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8200" y="6356350"/>
            <a:ext cx="731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5C708-6836-464B-81B8-95058C29CDA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6005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Lexico</a:t>
            </a:r>
            <a:r>
              <a:rPr lang="en-GB" dirty="0"/>
              <a:t>-grammar: From simple counts to complex models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CC003-C535-4BBD-B541-80BB91BA5B00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976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A8326C-C66B-4BAF-B273-C5B29032A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Cross-tabulation and mosaic plot (cont.)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9463D90-597C-4E5A-9904-171085021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7A03178-7227-40C4-9000-B96FD2C26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10</a:t>
            </a:fld>
            <a:endParaRPr lang="en-GB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84F32B5B-1312-4B17-9097-9C25A6EAD7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095106"/>
              </p:ext>
            </p:extLst>
          </p:nvPr>
        </p:nvGraphicFramePr>
        <p:xfrm>
          <a:off x="5689022" y="2142836"/>
          <a:ext cx="5542973" cy="2839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9188">
                  <a:extLst>
                    <a:ext uri="{9D8B030D-6E8A-4147-A177-3AD203B41FA5}">
                      <a16:colId xmlns:a16="http://schemas.microsoft.com/office/drawing/2014/main" xmlns="" val="1770249646"/>
                    </a:ext>
                  </a:extLst>
                </a:gridCol>
                <a:gridCol w="1002445">
                  <a:extLst>
                    <a:ext uri="{9D8B030D-6E8A-4147-A177-3AD203B41FA5}">
                      <a16:colId xmlns:a16="http://schemas.microsoft.com/office/drawing/2014/main" xmlns="" val="3595680635"/>
                    </a:ext>
                  </a:extLst>
                </a:gridCol>
                <a:gridCol w="1145297">
                  <a:extLst>
                    <a:ext uri="{9D8B030D-6E8A-4147-A177-3AD203B41FA5}">
                      <a16:colId xmlns:a16="http://schemas.microsoft.com/office/drawing/2014/main" xmlns="" val="1535268518"/>
                    </a:ext>
                  </a:extLst>
                </a:gridCol>
                <a:gridCol w="1386043">
                  <a:extLst>
                    <a:ext uri="{9D8B030D-6E8A-4147-A177-3AD203B41FA5}">
                      <a16:colId xmlns:a16="http://schemas.microsoft.com/office/drawing/2014/main" xmlns="" val="448582103"/>
                    </a:ext>
                  </a:extLst>
                </a:gridCol>
              </a:tblGrid>
              <a:tr h="11753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Presence of separator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  <a:effectLst/>
                        </a:rPr>
                        <a:t>Relativizer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separator (, or –)  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no separator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50224676"/>
                  </a:ext>
                </a:extLst>
              </a:tr>
              <a:tr h="5789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which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 1,396  (63%)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 804 (37%) 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 2,200 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7716252"/>
                  </a:ext>
                </a:extLst>
              </a:tr>
              <a:tr h="5789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that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 191 (3%)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 7,281 (97%)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 7,472 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03548313"/>
                  </a:ext>
                </a:extLst>
              </a:tr>
              <a:tr h="280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 1,587 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 8,085 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 9,672 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8973058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B5939F5-CA2D-4BBA-9B4E-DE891970F3F5}"/>
              </a:ext>
            </a:extLst>
          </p:cNvPr>
          <p:cNvPicPr/>
          <p:nvPr/>
        </p:nvPicPr>
        <p:blipFill rotWithShape="1">
          <a:blip r:embed="rId2"/>
          <a:srcRect l="9254" t="8882" r="8529" b="13007"/>
          <a:stretch/>
        </p:blipFill>
        <p:spPr>
          <a:xfrm>
            <a:off x="600363" y="1690688"/>
            <a:ext cx="4959928" cy="439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422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95E8B93-C4ED-4871-8602-2C31FB229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Percentages and chi-squared test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2065FF1E-6F39-4798-A749-4B92AA7081E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/>
                  <a:t>Percentages in a cross-tabulation table </a:t>
                </a:r>
                <a14:m>
                  <m:oMath xmlns:m="http://schemas.openxmlformats.org/officeDocument/2006/math">
                    <m:r>
                      <a:rPr lang="en-GB">
                        <a:latin typeface="Cambria Math"/>
                      </a:rPr>
                      <m:t>  =</m:t>
                    </m:r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</a:rPr>
                          <m:t>cell</m:t>
                        </m:r>
                        <m:r>
                          <a:rPr lang="en-GB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</a:rPr>
                          <m:t>value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</a:rPr>
                          <m:t>relevant</m:t>
                        </m:r>
                        <m:r>
                          <a:rPr lang="en-GB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GB">
                            <a:latin typeface="Cambria Math"/>
                          </a:rPr>
                          <m:t>total</m:t>
                        </m:r>
                      </m:den>
                    </m:f>
                    <m:r>
                      <a:rPr lang="en-GB" i="1">
                        <a:latin typeface="Cambria Math"/>
                      </a:rPr>
                      <m:t> ×100</m:t>
                    </m:r>
                  </m:oMath>
                </a14:m>
                <a:endParaRPr lang="en-GB" dirty="0"/>
              </a:p>
              <a:p>
                <a:pPr marL="0" indent="0">
                  <a:buNone/>
                </a:pPr>
                <a:endParaRPr lang="en-GB" dirty="0"/>
              </a:p>
              <a:p>
                <a:r>
                  <a:rPr lang="en-GB" dirty="0"/>
                  <a:t>Chi-squared </a:t>
                </a:r>
                <a14:m>
                  <m:oMath xmlns:m="http://schemas.openxmlformats.org/officeDocument/2006/math">
                    <m:r>
                      <a:rPr lang="en-GB" sz="240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n-GB" sz="2400">
                        <a:latin typeface="Cambria Math"/>
                      </a:rPr>
                      <m:t>Sum</m:t>
                    </m:r>
                    <m:r>
                      <a:rPr lang="en-GB" sz="2400">
                        <a:latin typeface="Cambria Math"/>
                      </a:rPr>
                      <m:t>  </m:t>
                    </m:r>
                    <m:r>
                      <m:rPr>
                        <m:sty m:val="p"/>
                      </m:rPr>
                      <a:rPr lang="en-GB" sz="2400">
                        <a:latin typeface="Cambria Math"/>
                      </a:rPr>
                      <m:t>for</m:t>
                    </m:r>
                    <m:r>
                      <a:rPr lang="en-GB" sz="24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GB" sz="2400">
                        <a:latin typeface="Cambria Math"/>
                      </a:rPr>
                      <m:t>all</m:t>
                    </m:r>
                    <m:r>
                      <a:rPr lang="en-GB" sz="24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GB" sz="2400">
                        <a:latin typeface="Cambria Math"/>
                      </a:rPr>
                      <m:t>cells</m:t>
                    </m:r>
                    <m:r>
                      <a:rPr lang="en-GB" sz="24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GB" sz="2400">
                        <a:latin typeface="Cambria Math"/>
                      </a:rPr>
                      <m:t>of</m:t>
                    </m:r>
                    <m:r>
                      <a:rPr lang="en-GB" sz="2400">
                        <a:latin typeface="Cambria Math"/>
                      </a:rPr>
                      <m:t>   </m:t>
                    </m:r>
                    <m:f>
                      <m:fPr>
                        <m:ctrlPr>
                          <a:rPr lang="en-GB" sz="24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GB" sz="2400">
                                <a:latin typeface="Cambria Math"/>
                              </a:rPr>
                              <m:t>(</m:t>
                            </m:r>
                            <m:r>
                              <m:rPr>
                                <m:sty m:val="p"/>
                              </m:rPr>
                              <a:rPr lang="en-GB" sz="2400">
                                <a:latin typeface="Cambria Math"/>
                              </a:rPr>
                              <m:t>observed</m:t>
                            </m:r>
                            <m:r>
                              <a:rPr lang="en-GB" sz="2400">
                                <a:latin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GB" sz="2400">
                                <a:latin typeface="Cambria Math"/>
                              </a:rPr>
                              <m:t>frequency</m:t>
                            </m:r>
                            <m:r>
                              <a:rPr lang="en-GB" sz="2400">
                                <a:latin typeface="Cambria Math"/>
                              </a:rPr>
                              <m:t> </m:t>
                            </m:r>
                            <m:r>
                              <a:rPr lang="en-GB" sz="2400" i="1">
                                <a:latin typeface="Cambria Math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n-GB" sz="2400">
                                <a:latin typeface="Cambria Math"/>
                              </a:rPr>
                              <m:t>expected</m:t>
                            </m:r>
                            <m:r>
                              <a:rPr lang="en-GB" sz="2400">
                                <a:latin typeface="Cambria Math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GB" sz="2400">
                                <a:latin typeface="Cambria Math"/>
                              </a:rPr>
                              <m:t>frequency</m:t>
                            </m:r>
                            <m:r>
                              <a:rPr lang="en-GB" sz="240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GB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m:rPr>
                            <m:sty m:val="p"/>
                          </m:rPr>
                          <a:rPr lang="en-GB" sz="2400">
                            <a:latin typeface="Cambria Math"/>
                          </a:rPr>
                          <m:t>expected</m:t>
                        </m:r>
                        <m:r>
                          <a:rPr lang="en-GB" sz="240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GB" sz="2400">
                            <a:latin typeface="Cambria Math"/>
                          </a:rPr>
                          <m:t>frequency</m:t>
                        </m:r>
                      </m:den>
                    </m:f>
                  </m:oMath>
                </a14:m>
                <a:endParaRPr lang="en-GB" sz="2400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065FF1E-6F39-4798-A749-4B92AA7081E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7FC89CC-2CFB-4B8A-8DD6-F1EF9EB83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6633F2E-2FCD-4EAC-B9AA-CC561CB81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11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E59D74C-2525-49A5-8EC8-BACFD598AB4B}"/>
              </a:ext>
            </a:extLst>
          </p:cNvPr>
          <p:cNvSpPr txBox="1"/>
          <p:nvPr/>
        </p:nvSpPr>
        <p:spPr>
          <a:xfrm>
            <a:off x="952500" y="4010025"/>
            <a:ext cx="9534525" cy="2308324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Assumptions:</a:t>
            </a:r>
          </a:p>
          <a:p>
            <a:pPr marL="342900" indent="-342900">
              <a:buAutoNum type="arabicParenR"/>
            </a:pPr>
            <a:r>
              <a:rPr lang="en-GB" dirty="0">
                <a:solidFill>
                  <a:schemeClr val="bg1"/>
                </a:solidFill>
              </a:rPr>
              <a:t>Independence of observations. </a:t>
            </a:r>
          </a:p>
          <a:p>
            <a:pPr marL="342900" indent="-342900">
              <a:buAutoNum type="arabicParenR"/>
            </a:pPr>
            <a:r>
              <a:rPr lang="en-GB" dirty="0">
                <a:solidFill>
                  <a:schemeClr val="bg1"/>
                </a:solidFill>
              </a:rPr>
              <a:t>Expected frequencies greater than 5 (In contingency tables larger than 2 × 2 at least 80% of expected frequencies greater than 5). 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>
                <a:solidFill>
                  <a:schemeClr val="bg1"/>
                </a:solidFill>
              </a:rPr>
              <a:t>Alternative tests:</a:t>
            </a:r>
            <a:r>
              <a:rPr lang="en-GB" dirty="0">
                <a:solidFill>
                  <a:schemeClr val="bg1"/>
                </a:solidFill>
              </a:rPr>
              <a:t> Log likelihood test (also known as likelihood ratio test or G test) or the Fisher exact test.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253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C7A3B5-AF99-4F12-BD77-D272B4C96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Complex model: logistic regression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7B48E3B-56A7-44AD-A6E2-1DA993E94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B722C05-CE1F-4039-9131-DAE4F5F84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12</a:t>
            </a:fld>
            <a:endParaRPr lang="en-GB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31082EC7-0A5B-4660-BDD6-A41070C032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9668852"/>
              </p:ext>
            </p:extLst>
          </p:nvPr>
        </p:nvGraphicFramePr>
        <p:xfrm>
          <a:off x="838200" y="1825625"/>
          <a:ext cx="5542973" cy="2839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09188">
                  <a:extLst>
                    <a:ext uri="{9D8B030D-6E8A-4147-A177-3AD203B41FA5}">
                      <a16:colId xmlns:a16="http://schemas.microsoft.com/office/drawing/2014/main" xmlns="" val="1770249646"/>
                    </a:ext>
                  </a:extLst>
                </a:gridCol>
                <a:gridCol w="1002445">
                  <a:extLst>
                    <a:ext uri="{9D8B030D-6E8A-4147-A177-3AD203B41FA5}">
                      <a16:colId xmlns:a16="http://schemas.microsoft.com/office/drawing/2014/main" xmlns="" val="3595680635"/>
                    </a:ext>
                  </a:extLst>
                </a:gridCol>
                <a:gridCol w="1145297">
                  <a:extLst>
                    <a:ext uri="{9D8B030D-6E8A-4147-A177-3AD203B41FA5}">
                      <a16:colId xmlns:a16="http://schemas.microsoft.com/office/drawing/2014/main" xmlns="" val="1535268518"/>
                    </a:ext>
                  </a:extLst>
                </a:gridCol>
                <a:gridCol w="1386043">
                  <a:extLst>
                    <a:ext uri="{9D8B030D-6E8A-4147-A177-3AD203B41FA5}">
                      <a16:colId xmlns:a16="http://schemas.microsoft.com/office/drawing/2014/main" xmlns="" val="448582103"/>
                    </a:ext>
                  </a:extLst>
                </a:gridCol>
              </a:tblGrid>
              <a:tr h="11753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Presence of separator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solidFill>
                            <a:schemeClr val="tx1"/>
                          </a:solidFill>
                          <a:effectLst/>
                        </a:rPr>
                        <a:t>Relativizer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separator (, or –)  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no separator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50224676"/>
                  </a:ext>
                </a:extLst>
              </a:tr>
              <a:tr h="5789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</a:rPr>
                        <a:t>which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</a:rPr>
                        <a:t> 1,396  (63%)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 804 (37%) 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 2,200 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07716252"/>
                  </a:ext>
                </a:extLst>
              </a:tr>
              <a:tr h="5789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</a:rPr>
                        <a:t>that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</a:rPr>
                        <a:t> 191 (3%)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 7,281 (97%)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 7,472 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03548313"/>
                  </a:ext>
                </a:extLst>
              </a:tr>
              <a:tr h="280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tx1"/>
                          </a:solidFill>
                          <a:effectLst/>
                        </a:rPr>
                        <a:t> 1,587 </a:t>
                      </a:r>
                      <a:endParaRPr lang="en-GB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 8,085 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</a:rPr>
                        <a:t> 9,672 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3897305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2DB90D41-6170-422F-8EED-4A93F0BCF2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953244"/>
              </p:ext>
            </p:extLst>
          </p:nvPr>
        </p:nvGraphicFramePr>
        <p:xfrm>
          <a:off x="3962400" y="1387474"/>
          <a:ext cx="7553325" cy="51526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4174">
                  <a:extLst>
                    <a:ext uri="{9D8B030D-6E8A-4147-A177-3AD203B41FA5}">
                      <a16:colId xmlns:a16="http://schemas.microsoft.com/office/drawing/2014/main" xmlns="" val="3932262239"/>
                    </a:ext>
                  </a:extLst>
                </a:gridCol>
                <a:gridCol w="1295167">
                  <a:extLst>
                    <a:ext uri="{9D8B030D-6E8A-4147-A177-3AD203B41FA5}">
                      <a16:colId xmlns:a16="http://schemas.microsoft.com/office/drawing/2014/main" xmlns="" val="3900094623"/>
                    </a:ext>
                  </a:extLst>
                </a:gridCol>
                <a:gridCol w="1604298">
                  <a:extLst>
                    <a:ext uri="{9D8B030D-6E8A-4147-A177-3AD203B41FA5}">
                      <a16:colId xmlns:a16="http://schemas.microsoft.com/office/drawing/2014/main" xmlns="" val="1940193176"/>
                    </a:ext>
                  </a:extLst>
                </a:gridCol>
                <a:gridCol w="986037">
                  <a:extLst>
                    <a:ext uri="{9D8B030D-6E8A-4147-A177-3AD203B41FA5}">
                      <a16:colId xmlns:a16="http://schemas.microsoft.com/office/drawing/2014/main" xmlns="" val="3228164041"/>
                    </a:ext>
                  </a:extLst>
                </a:gridCol>
                <a:gridCol w="704740">
                  <a:extLst>
                    <a:ext uri="{9D8B030D-6E8A-4147-A177-3AD203B41FA5}">
                      <a16:colId xmlns:a16="http://schemas.microsoft.com/office/drawing/2014/main" xmlns="" val="3566729278"/>
                    </a:ext>
                  </a:extLst>
                </a:gridCol>
                <a:gridCol w="924411">
                  <a:extLst>
                    <a:ext uri="{9D8B030D-6E8A-4147-A177-3AD203B41FA5}">
                      <a16:colId xmlns:a16="http://schemas.microsoft.com/office/drawing/2014/main" xmlns="" val="373704296"/>
                    </a:ext>
                  </a:extLst>
                </a:gridCol>
                <a:gridCol w="744498">
                  <a:extLst>
                    <a:ext uri="{9D8B030D-6E8A-4147-A177-3AD203B41FA5}">
                      <a16:colId xmlns:a16="http://schemas.microsoft.com/office/drawing/2014/main" xmlns="" val="1882113770"/>
                    </a:ext>
                  </a:extLst>
                </a:gridCol>
              </a:tblGrid>
              <a:tr h="4317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 Variety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 Separator (, or –)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Clause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Syntax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Relativizer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Total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02843483"/>
                  </a:ext>
                </a:extLst>
              </a:tr>
              <a:tr h="431795">
                <a:tc>
                  <a:txBody>
                    <a:bodyPr/>
                    <a:lstStyle/>
                    <a:p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</a:b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that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which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20959381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American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NO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Non-restrictive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Object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2172985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Subject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13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8654659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Restrictive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Object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18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43980306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Subject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126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131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8302122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YES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Non-restrictive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Object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6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6984053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Subject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02972039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Restrictive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Object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13743135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Subject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50391034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British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NO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Non-restrictive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Object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5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631265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Subject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11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74129326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Restrictive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Object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14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8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22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5141233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Subject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76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91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18625200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YES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Non-restrictive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Object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79403877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Subject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31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31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77601012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Restrictive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Object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8684271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Subject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57080188"/>
                  </a:ext>
                </a:extLst>
              </a:tr>
              <a:tr h="209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256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bg1"/>
                          </a:solidFill>
                          <a:effectLst/>
                        </a:rPr>
                        <a:t>104</a:t>
                      </a:r>
                      <a:endParaRPr lang="en-GB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bg1"/>
                          </a:solidFill>
                          <a:effectLst/>
                        </a:rPr>
                        <a:t>360</a:t>
                      </a: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18408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87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82B75D-D190-4EAB-BC3A-DBEABFE8E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Logistic regression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A0A84C1-EB75-4497-8CF2-347F43B99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957C393-01FA-4EB5-8F90-C15D92648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13</a:t>
            </a:fld>
            <a:endParaRPr lang="en-GB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xmlns="" id="{7DCDFC7B-8DBE-42C3-992A-9B7BEB8B78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11805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ight Brace 6">
            <a:extLst>
              <a:ext uri="{FF2B5EF4-FFF2-40B4-BE49-F238E27FC236}">
                <a16:creationId xmlns:a16="http://schemas.microsoft.com/office/drawing/2014/main" xmlns="" id="{5B3CD4B7-303A-4152-8565-A7D2C7CF1D84}"/>
              </a:ext>
            </a:extLst>
          </p:cNvPr>
          <p:cNvSpPr/>
          <p:nvPr/>
        </p:nvSpPr>
        <p:spPr>
          <a:xfrm rot="16200000">
            <a:off x="7996240" y="193036"/>
            <a:ext cx="180973" cy="2305052"/>
          </a:xfrm>
          <a:prstGeom prst="rightBrac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4800"/>
          </a:p>
        </p:txBody>
      </p:sp>
      <p:sp>
        <p:nvSpPr>
          <p:cNvPr id="8" name="Text Box 70">
            <a:extLst>
              <a:ext uri="{FF2B5EF4-FFF2-40B4-BE49-F238E27FC236}">
                <a16:creationId xmlns:a16="http://schemas.microsoft.com/office/drawing/2014/main" xmlns="" id="{AC93F40C-A1B8-4276-9F17-5D5FBDE256FB}"/>
              </a:ext>
            </a:extLst>
          </p:cNvPr>
          <p:cNvSpPr txBox="1"/>
          <p:nvPr/>
        </p:nvSpPr>
        <p:spPr>
          <a:xfrm>
            <a:off x="6704446" y="681037"/>
            <a:ext cx="5325629" cy="43910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NZ" sz="2400" dirty="0">
                <a:solidFill>
                  <a:srgbClr val="FF0000"/>
                </a:solidFill>
                <a:ea typeface="Calibri"/>
                <a:cs typeface="Times New Roman"/>
              </a:rPr>
              <a:t>O</a:t>
            </a:r>
            <a:r>
              <a:rPr lang="en-NZ" sz="2400" dirty="0">
                <a:solidFill>
                  <a:srgbClr val="FF0000"/>
                </a:solidFill>
                <a:effectLst/>
                <a:ea typeface="Calibri"/>
                <a:cs typeface="Times New Roman"/>
              </a:rPr>
              <a:t>utcome: nominal, (ordinal)</a:t>
            </a:r>
            <a:endParaRPr lang="en-GB" sz="3200" dirty="0">
              <a:solidFill>
                <a:srgbClr val="FF0000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xmlns="" id="{D60BC5B4-4208-4DA7-BC84-2A554ADBD9FD}"/>
              </a:ext>
            </a:extLst>
          </p:cNvPr>
          <p:cNvSpPr/>
          <p:nvPr/>
        </p:nvSpPr>
        <p:spPr>
          <a:xfrm rot="10800000">
            <a:off x="2467264" y="2538195"/>
            <a:ext cx="130496" cy="2926198"/>
          </a:xfrm>
          <a:prstGeom prst="rightBrac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4800"/>
          </a:p>
        </p:txBody>
      </p:sp>
      <p:sp>
        <p:nvSpPr>
          <p:cNvPr id="10" name="Text Box 71">
            <a:extLst>
              <a:ext uri="{FF2B5EF4-FFF2-40B4-BE49-F238E27FC236}">
                <a16:creationId xmlns:a16="http://schemas.microsoft.com/office/drawing/2014/main" xmlns="" id="{EF52BA6B-35EE-46DD-8AE5-7A53F3CB6A40}"/>
              </a:ext>
            </a:extLst>
          </p:cNvPr>
          <p:cNvSpPr txBox="1"/>
          <p:nvPr/>
        </p:nvSpPr>
        <p:spPr>
          <a:xfrm>
            <a:off x="297921" y="3115205"/>
            <a:ext cx="2367940" cy="145679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NZ" sz="2400" dirty="0">
                <a:solidFill>
                  <a:schemeClr val="tx2"/>
                </a:solidFill>
                <a:effectLst/>
                <a:ea typeface="Calibri"/>
                <a:cs typeface="Times New Roman"/>
              </a:rPr>
              <a:t>Predictors: nominal, ordinal, scale</a:t>
            </a:r>
            <a:endParaRPr lang="en-GB" sz="3200" dirty="0">
              <a:solidFill>
                <a:schemeClr val="tx2"/>
              </a:solidFill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8960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Logistic regression: Dataset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algn="r"/>
            <a:endParaRPr lang="en-GB" dirty="0"/>
          </a:p>
          <a:p>
            <a:pPr algn="r"/>
            <a:endParaRPr lang="en-GB" dirty="0"/>
          </a:p>
          <a:p>
            <a:pPr algn="r"/>
            <a:endParaRPr lang="en-GB" dirty="0"/>
          </a:p>
          <a:p>
            <a:pPr algn="r"/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14</a:t>
            </a:fld>
            <a:endParaRPr lang="en-GB"/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xmlns="" id="{87E91B75-116F-4C97-A2E8-B1EE400DD50C}"/>
              </a:ext>
            </a:extLst>
          </p:cNvPr>
          <p:cNvSpPr/>
          <p:nvPr/>
        </p:nvSpPr>
        <p:spPr>
          <a:xfrm rot="16200000">
            <a:off x="4247487" y="-307794"/>
            <a:ext cx="274954" cy="5930496"/>
          </a:xfrm>
          <a:prstGeom prst="rightBrac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4800"/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xmlns="" id="{CC11387E-2B28-4DE3-ABF8-DA358BB62EA0}"/>
              </a:ext>
            </a:extLst>
          </p:cNvPr>
          <p:cNvSpPr/>
          <p:nvPr/>
        </p:nvSpPr>
        <p:spPr>
          <a:xfrm rot="16200000">
            <a:off x="7878531" y="2166772"/>
            <a:ext cx="274955" cy="981362"/>
          </a:xfrm>
          <a:prstGeom prst="rightBrac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4800"/>
          </a:p>
        </p:txBody>
      </p:sp>
      <p:sp>
        <p:nvSpPr>
          <p:cNvPr id="10" name="Text Box 70">
            <a:extLst>
              <a:ext uri="{FF2B5EF4-FFF2-40B4-BE49-F238E27FC236}">
                <a16:creationId xmlns:a16="http://schemas.microsoft.com/office/drawing/2014/main" xmlns="" id="{D5F6E941-7B53-4DB8-A8C6-D0D5ECF17E78}"/>
              </a:ext>
            </a:extLst>
          </p:cNvPr>
          <p:cNvSpPr txBox="1"/>
          <p:nvPr/>
        </p:nvSpPr>
        <p:spPr>
          <a:xfrm>
            <a:off x="6780646" y="1920016"/>
            <a:ext cx="3997113" cy="43910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NZ" sz="2400" dirty="0">
                <a:solidFill>
                  <a:srgbClr val="FF0000"/>
                </a:solidFill>
                <a:effectLst/>
                <a:ea typeface="Calibri"/>
                <a:cs typeface="Times New Roman"/>
              </a:rPr>
              <a:t>Linguistic/outcome variable</a:t>
            </a:r>
            <a:endParaRPr lang="en-GB" sz="3200" dirty="0">
              <a:solidFill>
                <a:srgbClr val="FF0000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1" name="Text Box 71">
            <a:extLst>
              <a:ext uri="{FF2B5EF4-FFF2-40B4-BE49-F238E27FC236}">
                <a16:creationId xmlns:a16="http://schemas.microsoft.com/office/drawing/2014/main" xmlns="" id="{D3B28DD3-8609-40A6-9C7B-EDFFD3A61CB1}"/>
              </a:ext>
            </a:extLst>
          </p:cNvPr>
          <p:cNvSpPr txBox="1"/>
          <p:nvPr/>
        </p:nvSpPr>
        <p:spPr>
          <a:xfrm>
            <a:off x="2010064" y="1962680"/>
            <a:ext cx="4749800" cy="36591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NZ" sz="2400" dirty="0">
                <a:solidFill>
                  <a:schemeClr val="tx2"/>
                </a:solidFill>
                <a:effectLst/>
                <a:ea typeface="Calibri"/>
                <a:cs typeface="Times New Roman"/>
              </a:rPr>
              <a:t>explanatory  variables/predictors</a:t>
            </a:r>
            <a:endParaRPr lang="en-GB" sz="3200" dirty="0">
              <a:solidFill>
                <a:schemeClr val="tx2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49970808-70EB-46FD-9139-5AAFAAFE90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15"/>
          <a:stretch/>
        </p:blipFill>
        <p:spPr>
          <a:xfrm>
            <a:off x="1330036" y="3024260"/>
            <a:ext cx="10204376" cy="216159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4BDA536-DAAA-4CC2-86E1-4ACFDCD007A3}"/>
              </a:ext>
            </a:extLst>
          </p:cNvPr>
          <p:cNvSpPr/>
          <p:nvPr/>
        </p:nvSpPr>
        <p:spPr>
          <a:xfrm>
            <a:off x="6438900" y="3276601"/>
            <a:ext cx="1009650" cy="1909258"/>
          </a:xfrm>
          <a:prstGeom prst="rect">
            <a:avLst/>
          </a:prstGeom>
          <a:solidFill>
            <a:srgbClr val="FFFF00">
              <a:alpha val="38039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Box 71">
            <a:extLst>
              <a:ext uri="{FF2B5EF4-FFF2-40B4-BE49-F238E27FC236}">
                <a16:creationId xmlns:a16="http://schemas.microsoft.com/office/drawing/2014/main" xmlns="" id="{376A5288-4559-4DC1-A536-E15CE784A9CB}"/>
              </a:ext>
            </a:extLst>
          </p:cNvPr>
          <p:cNvSpPr txBox="1"/>
          <p:nvPr/>
        </p:nvSpPr>
        <p:spPr>
          <a:xfrm>
            <a:off x="6527800" y="5182412"/>
            <a:ext cx="920750" cy="36591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NZ" sz="2400" dirty="0">
                <a:solidFill>
                  <a:schemeClr val="tx2"/>
                </a:solidFill>
                <a:effectLst/>
                <a:ea typeface="Calibri"/>
                <a:cs typeface="Times New Roman"/>
              </a:rPr>
              <a:t>scale</a:t>
            </a:r>
            <a:endParaRPr lang="en-GB" sz="3200" dirty="0">
              <a:solidFill>
                <a:schemeClr val="tx2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4" name="Text Box 71">
            <a:extLst>
              <a:ext uri="{FF2B5EF4-FFF2-40B4-BE49-F238E27FC236}">
                <a16:creationId xmlns:a16="http://schemas.microsoft.com/office/drawing/2014/main" xmlns="" id="{376A5288-4559-4DC1-A536-E15CE784A9CB}"/>
              </a:ext>
            </a:extLst>
          </p:cNvPr>
          <p:cNvSpPr txBox="1"/>
          <p:nvPr/>
        </p:nvSpPr>
        <p:spPr>
          <a:xfrm>
            <a:off x="2205182" y="5215608"/>
            <a:ext cx="1773052" cy="36591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NZ" sz="2000" dirty="0" smtClean="0">
                <a:solidFill>
                  <a:schemeClr val="tx2"/>
                </a:solidFill>
                <a:effectLst/>
                <a:ea typeface="Calibri"/>
                <a:cs typeface="Times New Roman"/>
              </a:rPr>
              <a:t>nominal</a:t>
            </a:r>
            <a:endParaRPr lang="en-GB" sz="3200" dirty="0">
              <a:solidFill>
                <a:schemeClr val="tx2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5" name="Text Box 71">
            <a:extLst>
              <a:ext uri="{FF2B5EF4-FFF2-40B4-BE49-F238E27FC236}">
                <a16:creationId xmlns:a16="http://schemas.microsoft.com/office/drawing/2014/main" xmlns="" id="{376A5288-4559-4DC1-A536-E15CE784A9CB}"/>
              </a:ext>
            </a:extLst>
          </p:cNvPr>
          <p:cNvSpPr txBox="1"/>
          <p:nvPr/>
        </p:nvSpPr>
        <p:spPr>
          <a:xfrm>
            <a:off x="7477827" y="5229912"/>
            <a:ext cx="1773052" cy="36591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NZ" sz="2000" dirty="0" smtClean="0">
                <a:solidFill>
                  <a:srgbClr val="FF0000"/>
                </a:solidFill>
                <a:effectLst/>
                <a:ea typeface="Calibri"/>
                <a:cs typeface="Times New Roman"/>
              </a:rPr>
              <a:t>nominal</a:t>
            </a:r>
            <a:endParaRPr lang="en-GB" sz="3200" dirty="0">
              <a:solidFill>
                <a:srgbClr val="FF0000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6" name="Text Box 71">
            <a:extLst>
              <a:ext uri="{FF2B5EF4-FFF2-40B4-BE49-F238E27FC236}">
                <a16:creationId xmlns:a16="http://schemas.microsoft.com/office/drawing/2014/main" xmlns="" id="{376A5288-4559-4DC1-A536-E15CE784A9CB}"/>
              </a:ext>
            </a:extLst>
          </p:cNvPr>
          <p:cNvSpPr txBox="1"/>
          <p:nvPr/>
        </p:nvSpPr>
        <p:spPr>
          <a:xfrm>
            <a:off x="3357089" y="5209609"/>
            <a:ext cx="1773052" cy="36591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NZ" sz="2000" dirty="0" smtClean="0">
                <a:solidFill>
                  <a:schemeClr val="tx2"/>
                </a:solidFill>
                <a:effectLst/>
                <a:ea typeface="Calibri"/>
                <a:cs typeface="Times New Roman"/>
              </a:rPr>
              <a:t>nominal</a:t>
            </a:r>
            <a:endParaRPr lang="en-GB" sz="3200" dirty="0">
              <a:solidFill>
                <a:schemeClr val="tx2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7" name="Text Box 71">
            <a:extLst>
              <a:ext uri="{FF2B5EF4-FFF2-40B4-BE49-F238E27FC236}">
                <a16:creationId xmlns:a16="http://schemas.microsoft.com/office/drawing/2014/main" xmlns="" id="{376A5288-4559-4DC1-A536-E15CE784A9CB}"/>
              </a:ext>
            </a:extLst>
          </p:cNvPr>
          <p:cNvSpPr txBox="1"/>
          <p:nvPr/>
        </p:nvSpPr>
        <p:spPr>
          <a:xfrm>
            <a:off x="4384964" y="5221484"/>
            <a:ext cx="1773052" cy="36591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NZ" sz="2000" dirty="0" smtClean="0">
                <a:solidFill>
                  <a:schemeClr val="tx2"/>
                </a:solidFill>
                <a:effectLst/>
                <a:ea typeface="Calibri"/>
                <a:cs typeface="Times New Roman"/>
              </a:rPr>
              <a:t>nominal</a:t>
            </a:r>
            <a:endParaRPr lang="en-GB" sz="3200" dirty="0">
              <a:solidFill>
                <a:schemeClr val="tx2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8" name="Text Box 71">
            <a:extLst>
              <a:ext uri="{FF2B5EF4-FFF2-40B4-BE49-F238E27FC236}">
                <a16:creationId xmlns:a16="http://schemas.microsoft.com/office/drawing/2014/main" xmlns="" id="{376A5288-4559-4DC1-A536-E15CE784A9CB}"/>
              </a:ext>
            </a:extLst>
          </p:cNvPr>
          <p:cNvSpPr txBox="1"/>
          <p:nvPr/>
        </p:nvSpPr>
        <p:spPr>
          <a:xfrm>
            <a:off x="5474448" y="5222176"/>
            <a:ext cx="1053352" cy="36591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NZ" sz="2000" dirty="0" smtClean="0">
                <a:solidFill>
                  <a:schemeClr val="tx2"/>
                </a:solidFill>
                <a:effectLst/>
                <a:ea typeface="Calibri"/>
                <a:cs typeface="Times New Roman"/>
              </a:rPr>
              <a:t>nominal</a:t>
            </a:r>
            <a:endParaRPr lang="en-GB" sz="3200" dirty="0">
              <a:solidFill>
                <a:schemeClr val="tx2"/>
              </a:solidFill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26725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A70444-B089-45E6-B1DE-9953D56BE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Logistic regression: output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DFF7E6B-4067-4418-9F7D-46F5C80E9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44441E0-C38D-4F85-90AC-822C38CA2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15</a:t>
            </a:fld>
            <a:endParaRPr lang="en-GB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8BBE9ECB-E579-4463-83A0-9853BA5477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721537"/>
              </p:ext>
            </p:extLst>
          </p:nvPr>
        </p:nvGraphicFramePr>
        <p:xfrm>
          <a:off x="838200" y="3429000"/>
          <a:ext cx="10515600" cy="2523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9354">
                  <a:extLst>
                    <a:ext uri="{9D8B030D-6E8A-4147-A177-3AD203B41FA5}">
                      <a16:colId xmlns:a16="http://schemas.microsoft.com/office/drawing/2014/main" xmlns="" val="644342576"/>
                    </a:ext>
                  </a:extLst>
                </a:gridCol>
                <a:gridCol w="1059546">
                  <a:extLst>
                    <a:ext uri="{9D8B030D-6E8A-4147-A177-3AD203B41FA5}">
                      <a16:colId xmlns:a16="http://schemas.microsoft.com/office/drawing/2014/main" xmlns="" val="68830524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xmlns="" val="3425262834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xmlns="" val="10113471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xmlns="" val="73763059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xmlns="" val="3036605292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xmlns="" val="123989146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xmlns="" val="4273654799"/>
                    </a:ext>
                  </a:extLst>
                </a:gridCol>
              </a:tblGrid>
              <a:tr h="244389"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Estimate (log odds)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Standard Error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Z value (Wald)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p-value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Estimate (odds)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95% CI lower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95% CI upper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06962185"/>
                  </a:ext>
                </a:extLst>
              </a:tr>
              <a:tr h="2443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(Intercept)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-3.354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0.563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-5.958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0.000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0.035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0.011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0.099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0389935"/>
                  </a:ext>
                </a:extLst>
              </a:tr>
              <a:tr h="2443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VarietyB_BR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1.667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0.397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4.195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0.000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5.296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2.511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12.080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64884551"/>
                  </a:ext>
                </a:extLst>
              </a:tr>
              <a:tr h="2443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SeparatorB_YES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3.985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0.825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4.832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0.000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53.795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12.876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376.448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98233840"/>
                  </a:ext>
                </a:extLst>
              </a:tr>
              <a:tr h="2443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 err="1">
                          <a:solidFill>
                            <a:schemeClr val="bg1"/>
                          </a:solidFill>
                          <a:effectLst/>
                        </a:rPr>
                        <a:t>ClauseB_Non_restr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2.046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0.446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4.588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0.000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7.733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3.235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18.812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30436937"/>
                  </a:ext>
                </a:extLst>
              </a:tr>
              <a:tr h="2443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SyntaxB_Subject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-0.614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0.421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-1.460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0.144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0.541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0.240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1.260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2254823"/>
                  </a:ext>
                </a:extLst>
              </a:tr>
              <a:tr h="2443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Length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0.079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>
                          <a:solidFill>
                            <a:schemeClr val="bg1"/>
                          </a:solidFill>
                          <a:effectLst/>
                        </a:rPr>
                        <a:t>0.029</a:t>
                      </a:r>
                      <a:endParaRPr lang="en-GB" sz="16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2.739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0.006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1.083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1.023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solidFill>
                            <a:schemeClr val="bg1"/>
                          </a:solidFill>
                          <a:effectLst/>
                        </a:rPr>
                        <a:t>1.147</a:t>
                      </a:r>
                      <a:endParaRPr lang="en-GB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85509761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E2700538-59B0-4854-9AD8-2C227A8A5AF0}"/>
              </a:ext>
            </a:extLst>
          </p:cNvPr>
          <p:cNvSpPr/>
          <p:nvPr/>
        </p:nvSpPr>
        <p:spPr>
          <a:xfrm>
            <a:off x="838200" y="2199916"/>
            <a:ext cx="100869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Model 1 with predictor variables (‘Variety’, ‘Separator’, ‘Clause type’, ‘Syntax’ and ‘Length’) is significant (LL: 222.31; p &lt; .0001) and has outstanding classification properties (C-index: 0.91).</a:t>
            </a:r>
          </a:p>
        </p:txBody>
      </p:sp>
    </p:spTree>
    <p:extLst>
      <p:ext uri="{BB962C8B-B14F-4D97-AF65-F5344CB8AC3E}">
        <p14:creationId xmlns:p14="http://schemas.microsoft.com/office/powerpoint/2010/main" val="46667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413" y="2736318"/>
            <a:ext cx="11487150" cy="1228725"/>
          </a:xfrm>
          <a:prstGeom prst="rect">
            <a:avLst/>
          </a:prstGeom>
        </p:spPr>
      </p:pic>
      <p:sp>
        <p:nvSpPr>
          <p:cNvPr id="2" name="Rectangular Callout 1"/>
          <p:cNvSpPr/>
          <p:nvPr/>
        </p:nvSpPr>
        <p:spPr>
          <a:xfrm>
            <a:off x="6468533" y="626533"/>
            <a:ext cx="3801534" cy="1737252"/>
          </a:xfrm>
          <a:prstGeom prst="wedgeRectCallout">
            <a:avLst>
              <a:gd name="adj1" fmla="val -7247"/>
              <a:gd name="adj2" fmla="val 779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“If these words are not essential to the meaning of your sentence, use ‘which’ and separate the words with a comma” (Microsoft 2010).</a:t>
            </a:r>
          </a:p>
        </p:txBody>
      </p:sp>
      <p:sp>
        <p:nvSpPr>
          <p:cNvPr id="4" name="Rectangular Callout 1">
            <a:extLst>
              <a:ext uri="{FF2B5EF4-FFF2-40B4-BE49-F238E27FC236}">
                <a16:creationId xmlns:a16="http://schemas.microsoft.com/office/drawing/2014/main" xmlns="" id="{37FFB2D1-68E5-4E00-AE7D-72742421A771}"/>
              </a:ext>
            </a:extLst>
          </p:cNvPr>
          <p:cNvSpPr/>
          <p:nvPr/>
        </p:nvSpPr>
        <p:spPr>
          <a:xfrm>
            <a:off x="348413" y="4737626"/>
            <a:ext cx="11487150" cy="1737252"/>
          </a:xfrm>
          <a:prstGeom prst="wedgeRectCallout">
            <a:avLst>
              <a:gd name="adj1" fmla="val -1268"/>
              <a:gd name="adj2" fmla="val -77771"/>
            </a:avLst>
          </a:prstGeom>
          <a:ln w="28575"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400" b="1" dirty="0"/>
              <a:t>Was the computer right after all? </a:t>
            </a:r>
            <a:r>
              <a:rPr lang="en-GB" sz="2400" dirty="0"/>
              <a:t>If the suggestion by the computer were to be taken as a categorical rule, the answer is certainly ‘no’. There is a combination of multiple factors that favour or disfavour the use of </a:t>
            </a:r>
            <a:r>
              <a:rPr lang="en-GB" sz="2400" i="1" dirty="0"/>
              <a:t>which</a:t>
            </a:r>
            <a:r>
              <a:rPr lang="en-GB" sz="2400" dirty="0"/>
              <a:t> (and </a:t>
            </a:r>
            <a:r>
              <a:rPr lang="en-GB" sz="2400" i="1" dirty="0"/>
              <a:t>that</a:t>
            </a:r>
            <a:r>
              <a:rPr lang="en-GB" sz="2400" dirty="0"/>
              <a:t>) and these factors have to be interpreted as probabilities (or odds, to be precise), not certainty. </a:t>
            </a:r>
          </a:p>
        </p:txBody>
      </p:sp>
    </p:spTree>
    <p:extLst>
      <p:ext uri="{BB962C8B-B14F-4D97-AF65-F5344CB8AC3E}">
        <p14:creationId xmlns:p14="http://schemas.microsoft.com/office/powerpoint/2010/main" val="66168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Things to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C00000"/>
          </a:solidFill>
        </p:spPr>
        <p:txBody>
          <a:bodyPr>
            <a:normAutofit fontScale="85000" lnSpcReduction="20000"/>
          </a:bodyPr>
          <a:lstStyle/>
          <a:p>
            <a:pPr lvl="0"/>
            <a:r>
              <a:rPr lang="en-GB" dirty="0">
                <a:solidFill>
                  <a:schemeClr val="bg1"/>
                </a:solidFill>
              </a:rPr>
              <a:t>When analysing </a:t>
            </a:r>
            <a:r>
              <a:rPr lang="en-GB" dirty="0" err="1">
                <a:solidFill>
                  <a:schemeClr val="bg1"/>
                </a:solidFill>
              </a:rPr>
              <a:t>lexico</a:t>
            </a:r>
            <a:r>
              <a:rPr lang="en-GB" dirty="0">
                <a:solidFill>
                  <a:schemeClr val="bg1"/>
                </a:solidFill>
              </a:rPr>
              <a:t>-grammatical variation we need to pay attention to individual linguistic contexts and define a </a:t>
            </a:r>
            <a:r>
              <a:rPr lang="en-GB" dirty="0" err="1">
                <a:solidFill>
                  <a:schemeClr val="bg1"/>
                </a:solidFill>
              </a:rPr>
              <a:t>lexico</a:t>
            </a:r>
            <a:r>
              <a:rPr lang="en-GB" dirty="0">
                <a:solidFill>
                  <a:schemeClr val="bg1"/>
                </a:solidFill>
              </a:rPr>
              <a:t>-grammatical frame.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Cross-tabulation can be used for a simple analysis of categorical variables.  In addition to frequencies, crosstab tables can also include percentages based on row totals (most useful for investigation of </a:t>
            </a:r>
            <a:r>
              <a:rPr lang="en-GB" dirty="0" err="1">
                <a:solidFill>
                  <a:schemeClr val="bg1"/>
                </a:solidFill>
              </a:rPr>
              <a:t>lexico</a:t>
            </a:r>
            <a:r>
              <a:rPr lang="en-GB" dirty="0">
                <a:solidFill>
                  <a:schemeClr val="bg1"/>
                </a:solidFill>
              </a:rPr>
              <a:t>-grammar), column totals and the grand total.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The data in cross-tab tables can be effectively visualized using mosaic plots.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We can test the statistical significance of the relationship between variables in a two-way crosstab table (i.e. a table with one linguistic and one explanatory variable) using the chi-squared test.  The effect sizes reported are Cramer’s V (overall effect) and probability or odds ratios (individual effects).  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Logistic regression is a sophisticated multivariable method for analysing the effect of different predictors (both categorical and scale) on a categorical (typically binary) outcome variable.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21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413" y="2736318"/>
            <a:ext cx="11487150" cy="1228725"/>
          </a:xfrm>
          <a:prstGeom prst="rect">
            <a:avLst/>
          </a:prstGeom>
        </p:spPr>
      </p:pic>
      <p:sp>
        <p:nvSpPr>
          <p:cNvPr id="2" name="Rectangular Callout 1"/>
          <p:cNvSpPr/>
          <p:nvPr/>
        </p:nvSpPr>
        <p:spPr>
          <a:xfrm>
            <a:off x="6468533" y="626533"/>
            <a:ext cx="3801534" cy="1737252"/>
          </a:xfrm>
          <a:prstGeom prst="wedgeRectCallout">
            <a:avLst>
              <a:gd name="adj1" fmla="val -7247"/>
              <a:gd name="adj2" fmla="val 779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“If these words are not essential to the meaning of your sentence, use ‘which’ and separate the words with a comma” (Microsoft 2010).</a:t>
            </a:r>
          </a:p>
        </p:txBody>
      </p:sp>
    </p:spTree>
    <p:extLst>
      <p:ext uri="{BB962C8B-B14F-4D97-AF65-F5344CB8AC3E}">
        <p14:creationId xmlns:p14="http://schemas.microsoft.com/office/powerpoint/2010/main" val="296147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Think about and discuss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en-NZ" dirty="0"/>
              <a:t>What is a grammatical rule?</a:t>
            </a:r>
          </a:p>
          <a:p>
            <a:pPr marL="457200" indent="-457200">
              <a:spcBef>
                <a:spcPts val="1800"/>
              </a:spcBef>
              <a:buFont typeface="+mj-lt"/>
              <a:buAutoNum type="arabicPeriod"/>
            </a:pPr>
            <a:r>
              <a:rPr lang="en-NZ" dirty="0"/>
              <a:t>Do you think grammatical rules apply in all cases?</a:t>
            </a:r>
          </a:p>
          <a:p>
            <a:pPr marL="0" indent="0">
              <a:buNone/>
            </a:pPr>
            <a:endParaRPr lang="en-N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62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28543"/>
            <a:ext cx="10515600" cy="33484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8800" dirty="0">
                <a:solidFill>
                  <a:srgbClr val="C00000"/>
                </a:solidFill>
              </a:rPr>
              <a:t>Where to start?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Brezina, V. (2018). </a:t>
            </a:r>
            <a:r>
              <a:rPr lang="en-GB" i="1" dirty="0"/>
              <a:t>Statistics in Corpus Linguistics: A Practical Guide</a:t>
            </a:r>
            <a:r>
              <a:rPr lang="en-GB" dirty="0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98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Lexico</a:t>
            </a:r>
            <a:r>
              <a:rPr lang="en-GB" dirty="0"/>
              <a:t>-grammar: Research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algn="r"/>
            <a:endParaRPr lang="en-GB" dirty="0"/>
          </a:p>
          <a:p>
            <a:pPr algn="r"/>
            <a:endParaRPr lang="en-GB" dirty="0"/>
          </a:p>
          <a:p>
            <a:pPr algn="r"/>
            <a:endParaRPr lang="en-GB" dirty="0"/>
          </a:p>
          <a:p>
            <a:pPr algn="r"/>
            <a:endParaRPr lang="en-GB" dirty="0"/>
          </a:p>
          <a:p>
            <a:pPr algn="r"/>
            <a:r>
              <a:rPr lang="en-GB" dirty="0"/>
              <a:t>Linguistic feature design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5</a:t>
            </a:fld>
            <a:endParaRPr lang="en-GB"/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xmlns="" id="{87E91B75-116F-4C97-A2E8-B1EE400DD50C}"/>
              </a:ext>
            </a:extLst>
          </p:cNvPr>
          <p:cNvSpPr/>
          <p:nvPr/>
        </p:nvSpPr>
        <p:spPr>
          <a:xfrm rot="16200000">
            <a:off x="4247487" y="-307794"/>
            <a:ext cx="274954" cy="5930496"/>
          </a:xfrm>
          <a:prstGeom prst="rightBrac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4800"/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xmlns="" id="{CC11387E-2B28-4DE3-ABF8-DA358BB62EA0}"/>
              </a:ext>
            </a:extLst>
          </p:cNvPr>
          <p:cNvSpPr/>
          <p:nvPr/>
        </p:nvSpPr>
        <p:spPr>
          <a:xfrm rot="16200000">
            <a:off x="7878531" y="2166772"/>
            <a:ext cx="274955" cy="981362"/>
          </a:xfrm>
          <a:prstGeom prst="rightBrac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 sz="4800"/>
          </a:p>
        </p:txBody>
      </p:sp>
      <p:sp>
        <p:nvSpPr>
          <p:cNvPr id="10" name="Text Box 70">
            <a:extLst>
              <a:ext uri="{FF2B5EF4-FFF2-40B4-BE49-F238E27FC236}">
                <a16:creationId xmlns:a16="http://schemas.microsoft.com/office/drawing/2014/main" xmlns="" id="{D5F6E941-7B53-4DB8-A8C6-D0D5ECF17E78}"/>
              </a:ext>
            </a:extLst>
          </p:cNvPr>
          <p:cNvSpPr txBox="1"/>
          <p:nvPr/>
        </p:nvSpPr>
        <p:spPr>
          <a:xfrm>
            <a:off x="6780646" y="1920016"/>
            <a:ext cx="3997113" cy="439102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NZ" sz="2400" dirty="0">
                <a:solidFill>
                  <a:srgbClr val="FF0000"/>
                </a:solidFill>
                <a:effectLst/>
                <a:ea typeface="Calibri"/>
                <a:cs typeface="Times New Roman"/>
              </a:rPr>
              <a:t>Linguistic/outcome variable</a:t>
            </a:r>
            <a:endParaRPr lang="en-GB" sz="3200" dirty="0">
              <a:solidFill>
                <a:srgbClr val="FF0000"/>
              </a:solidFill>
              <a:effectLst/>
              <a:ea typeface="Calibri"/>
              <a:cs typeface="Times New Roman"/>
            </a:endParaRPr>
          </a:p>
        </p:txBody>
      </p:sp>
      <p:sp>
        <p:nvSpPr>
          <p:cNvPr id="11" name="Text Box 71">
            <a:extLst>
              <a:ext uri="{FF2B5EF4-FFF2-40B4-BE49-F238E27FC236}">
                <a16:creationId xmlns:a16="http://schemas.microsoft.com/office/drawing/2014/main" xmlns="" id="{D3B28DD3-8609-40A6-9C7B-EDFFD3A61CB1}"/>
              </a:ext>
            </a:extLst>
          </p:cNvPr>
          <p:cNvSpPr txBox="1"/>
          <p:nvPr/>
        </p:nvSpPr>
        <p:spPr>
          <a:xfrm>
            <a:off x="2010064" y="1962680"/>
            <a:ext cx="4749800" cy="365919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NZ" sz="2400" dirty="0">
                <a:solidFill>
                  <a:schemeClr val="tx2"/>
                </a:solidFill>
                <a:effectLst/>
                <a:ea typeface="Calibri"/>
                <a:cs typeface="Times New Roman"/>
              </a:rPr>
              <a:t>explanatory  variables/predictors</a:t>
            </a:r>
            <a:endParaRPr lang="en-GB" sz="3200" dirty="0">
              <a:solidFill>
                <a:schemeClr val="tx2"/>
              </a:solidFill>
              <a:effectLst/>
              <a:ea typeface="Calibri"/>
              <a:cs typeface="Times New Roman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49970808-70EB-46FD-9139-5AAFAAFE907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15"/>
          <a:stretch/>
        </p:blipFill>
        <p:spPr>
          <a:xfrm>
            <a:off x="1330036" y="3024260"/>
            <a:ext cx="10204376" cy="2161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07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Lexico</a:t>
            </a:r>
            <a:r>
              <a:rPr lang="en-GB" dirty="0"/>
              <a:t>-grammatical frame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Opportunity of use (obligatory place).</a:t>
            </a:r>
          </a:p>
          <a:p>
            <a:r>
              <a:rPr lang="en-GB" dirty="0"/>
              <a:t>Place where variation happens in text.</a:t>
            </a:r>
          </a:p>
          <a:p>
            <a:r>
              <a:rPr lang="en-GB" dirty="0"/>
              <a:t>E.g.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6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508" y="4744605"/>
            <a:ext cx="11487150" cy="12287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836819" y="4189118"/>
            <a:ext cx="5947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C00000"/>
                </a:solidFill>
              </a:rPr>
              <a:t>NOUN + </a:t>
            </a:r>
            <a:r>
              <a:rPr lang="en-GB" sz="2800" i="1" dirty="0">
                <a:solidFill>
                  <a:srgbClr val="C00000"/>
                </a:solidFill>
              </a:rPr>
              <a:t>which/that</a:t>
            </a:r>
            <a:r>
              <a:rPr lang="en-GB" sz="2800" dirty="0">
                <a:solidFill>
                  <a:srgbClr val="C00000"/>
                </a:solidFill>
              </a:rPr>
              <a:t> + relative clause</a:t>
            </a:r>
          </a:p>
        </p:txBody>
      </p:sp>
    </p:spTree>
    <p:extLst>
      <p:ext uri="{BB962C8B-B14F-4D97-AF65-F5344CB8AC3E}">
        <p14:creationId xmlns:p14="http://schemas.microsoft.com/office/powerpoint/2010/main" val="424467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Lexico</a:t>
            </a:r>
            <a:r>
              <a:rPr lang="en-GB" dirty="0"/>
              <a:t>-grammatical frame (cont.)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7</a:t>
            </a:fld>
            <a:endParaRPr lang="en-GB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436668"/>
              </p:ext>
            </p:extLst>
          </p:nvPr>
        </p:nvGraphicFramePr>
        <p:xfrm>
          <a:off x="969818" y="1801004"/>
          <a:ext cx="10603344" cy="4101034"/>
        </p:xfrm>
        <a:graphic>
          <a:graphicData uri="http://schemas.openxmlformats.org/drawingml/2006/table">
            <a:tbl>
              <a:tblPr firstRow="1">
                <a:tableStyleId>{0660B408-B3CF-4A94-85FC-2B1E0A45F4A2}</a:tableStyleId>
              </a:tblPr>
              <a:tblGrid>
                <a:gridCol w="353368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348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348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25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Research question</a:t>
                      </a:r>
                      <a:endParaRPr lang="en-GB" sz="1600" dirty="0">
                        <a:solidFill>
                          <a:srgbClr val="5F497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Outcome variable options</a:t>
                      </a:r>
                      <a:endParaRPr lang="en-GB" sz="1600" dirty="0">
                        <a:solidFill>
                          <a:srgbClr val="5F497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</a:rPr>
                        <a:t>Lexico</a:t>
                      </a:r>
                      <a:r>
                        <a:rPr lang="en-GB" sz="1600" dirty="0">
                          <a:effectLst/>
                        </a:rPr>
                        <a:t>-grammatical frame</a:t>
                      </a:r>
                      <a:endParaRPr lang="en-GB" sz="1600" dirty="0">
                        <a:solidFill>
                          <a:srgbClr val="5F497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4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When do we use the passive construction?</a:t>
                      </a:r>
                      <a:endParaRPr lang="en-GB" sz="1600">
                        <a:solidFill>
                          <a:srgbClr val="5F497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ACTIVE, PASSIVE</a:t>
                      </a:r>
                      <a:endParaRPr lang="en-GB" sz="1600">
                        <a:solidFill>
                          <a:srgbClr val="5F497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All verb forms that can be used in passive i.e. transitive verbs.</a:t>
                      </a:r>
                      <a:endParaRPr lang="en-GB" sz="1600">
                        <a:solidFill>
                          <a:srgbClr val="5F497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64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In what contexts do we use </a:t>
                      </a:r>
                      <a:r>
                        <a:rPr lang="en-GB" sz="1600" i="1" dirty="0">
                          <a:effectLst/>
                        </a:rPr>
                        <a:t>which</a:t>
                      </a:r>
                      <a:r>
                        <a:rPr lang="en-GB" sz="1600" dirty="0">
                          <a:effectLst/>
                        </a:rPr>
                        <a:t> and in what contexts </a:t>
                      </a:r>
                      <a:r>
                        <a:rPr lang="en-GB" sz="1600" i="1" dirty="0">
                          <a:effectLst/>
                        </a:rPr>
                        <a:t>that</a:t>
                      </a:r>
                      <a:r>
                        <a:rPr lang="en-GB" sz="1600" dirty="0">
                          <a:effectLst/>
                        </a:rPr>
                        <a:t> in relative clauses?</a:t>
                      </a:r>
                      <a:endParaRPr lang="en-GB" sz="1600" dirty="0">
                        <a:solidFill>
                          <a:srgbClr val="5F497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i="1" dirty="0">
                          <a:effectLst/>
                        </a:rPr>
                        <a:t>which, that</a:t>
                      </a:r>
                      <a:endParaRPr lang="en-GB" sz="1600" i="1" dirty="0">
                        <a:solidFill>
                          <a:srgbClr val="5F497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All relative clauses.</a:t>
                      </a:r>
                      <a:endParaRPr lang="en-GB" sz="1600">
                        <a:solidFill>
                          <a:srgbClr val="5F497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640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When do speakers use </a:t>
                      </a:r>
                      <a:r>
                        <a:rPr lang="en-GB" sz="1600" i="1" dirty="0">
                          <a:effectLst/>
                        </a:rPr>
                        <a:t>that</a:t>
                      </a:r>
                      <a:r>
                        <a:rPr lang="en-GB" sz="1600" dirty="0">
                          <a:effectLst/>
                        </a:rPr>
                        <a:t> deletion? E.g</a:t>
                      </a:r>
                      <a:r>
                        <a:rPr lang="en-GB" sz="1600" i="1" dirty="0">
                          <a:effectLst/>
                        </a:rPr>
                        <a:t>. I think Ø this is good.</a:t>
                      </a:r>
                      <a:endParaRPr lang="en-GB" sz="1600" i="1" dirty="0">
                        <a:solidFill>
                          <a:srgbClr val="5F497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i="1" dirty="0">
                          <a:effectLst/>
                        </a:rPr>
                        <a:t>that, Ø </a:t>
                      </a:r>
                      <a:r>
                        <a:rPr lang="en-GB" sz="1600" dirty="0">
                          <a:effectLst/>
                        </a:rPr>
                        <a:t>[no </a:t>
                      </a:r>
                      <a:r>
                        <a:rPr lang="en-GB" sz="1600" dirty="0" err="1">
                          <a:effectLst/>
                        </a:rPr>
                        <a:t>relativizer</a:t>
                      </a:r>
                      <a:r>
                        <a:rPr lang="en-GB" sz="1600" dirty="0">
                          <a:effectLst/>
                        </a:rPr>
                        <a:t>]</a:t>
                      </a:r>
                      <a:endParaRPr lang="en-GB" sz="1600" dirty="0">
                        <a:solidFill>
                          <a:srgbClr val="5F497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All clauses where </a:t>
                      </a:r>
                      <a:r>
                        <a:rPr lang="en-GB" sz="1600" i="1" dirty="0">
                          <a:effectLst/>
                        </a:rPr>
                        <a:t>that</a:t>
                      </a:r>
                      <a:r>
                        <a:rPr lang="en-GB" sz="1600" dirty="0">
                          <a:effectLst/>
                        </a:rPr>
                        <a:t> occurs or is deleted.</a:t>
                      </a:r>
                      <a:endParaRPr lang="en-GB" sz="1600" dirty="0">
                        <a:solidFill>
                          <a:srgbClr val="5F497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083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What is the difference between various modal expressions of strong obligation?</a:t>
                      </a:r>
                      <a:endParaRPr lang="en-GB" sz="1600" dirty="0">
                        <a:solidFill>
                          <a:srgbClr val="5F497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i="1" dirty="0">
                          <a:effectLst/>
                        </a:rPr>
                        <a:t>must, have to, need to</a:t>
                      </a:r>
                      <a:endParaRPr lang="en-GB" sz="1600" i="1" dirty="0">
                        <a:solidFill>
                          <a:srgbClr val="5F497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All contexts in which strong deontic modals occur.</a:t>
                      </a:r>
                      <a:endParaRPr lang="en-GB" sz="1600" dirty="0">
                        <a:solidFill>
                          <a:srgbClr val="5F497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9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Lexico</a:t>
            </a:r>
            <a:r>
              <a:rPr lang="en-GB" dirty="0" smtClean="0"/>
              <a:t>-grammatical vs. ‘ambient</a:t>
            </a:r>
            <a:r>
              <a:rPr lang="en-GB" dirty="0"/>
              <a:t>’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10C9500-3F58-4710-B61C-FF9E2A5A1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It's about time </a:t>
            </a:r>
            <a:r>
              <a:rPr lang="en-GB" u="sng" dirty="0"/>
              <a:t>that was done</a:t>
            </a:r>
            <a:r>
              <a:rPr lang="en-GB" dirty="0"/>
              <a:t> [BNC, file: KBB]. </a:t>
            </a:r>
          </a:p>
          <a:p>
            <a:pPr marL="0" lvl="0" indent="0">
              <a:buNone/>
            </a:pPr>
            <a:endParaRPr lang="en-GB" dirty="0"/>
          </a:p>
          <a:p>
            <a:pPr lvl="0"/>
            <a:r>
              <a:rPr lang="en-GB" u="sng" dirty="0"/>
              <a:t>Well, you know</a:t>
            </a:r>
            <a:r>
              <a:rPr lang="en-GB" dirty="0"/>
              <a:t>, it </a:t>
            </a:r>
            <a:r>
              <a:rPr lang="en-GB" u="sng" dirty="0"/>
              <a:t>you see</a:t>
            </a:r>
            <a:r>
              <a:rPr lang="en-GB" dirty="0"/>
              <a:t>, time were, </a:t>
            </a:r>
            <a:r>
              <a:rPr lang="en-GB" u="sng" dirty="0"/>
              <a:t>I don't know I suppose</a:t>
            </a:r>
            <a:r>
              <a:rPr lang="en-GB" dirty="0"/>
              <a:t>, </a:t>
            </a:r>
            <a:r>
              <a:rPr lang="en-GB" u="sng" dirty="0"/>
              <a:t>I don't know</a:t>
            </a:r>
            <a:r>
              <a:rPr lang="en-GB" dirty="0"/>
              <a:t> but I never seemed to be afraid... [BNC, file: HDK].  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00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A8326C-C66B-4BAF-B273-C5B29032A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Cross-tabulation and mosaic plot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9463D90-597C-4E5A-9904-171085021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Brezina, V. (2018). </a:t>
            </a:r>
            <a:r>
              <a:rPr lang="en-GB" i="1"/>
              <a:t>Statistics in Corpus Linguistics: A Practical Guide</a:t>
            </a:r>
            <a:r>
              <a:rPr lang="en-GB"/>
              <a:t>. Cambridge: Cambridge University Press.</a:t>
            </a:r>
          </a:p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7A03178-7227-40C4-9000-B96FD2C26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5C708-6836-464B-81B8-95058C29CDA5}" type="slidenum">
              <a:rPr lang="en-GB" smtClean="0"/>
              <a:t>9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E1141A7-C3B8-4A37-B453-917967DF19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7280"/>
          <a:stretch/>
        </p:blipFill>
        <p:spPr>
          <a:xfrm>
            <a:off x="978044" y="1337397"/>
            <a:ext cx="10048875" cy="5018954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84F32B5B-1312-4B17-9097-9C25A6EAD7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403628"/>
              </p:ext>
            </p:extLst>
          </p:nvPr>
        </p:nvGraphicFramePr>
        <p:xfrm>
          <a:off x="838200" y="4241802"/>
          <a:ext cx="10328565" cy="21384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43844">
                  <a:extLst>
                    <a:ext uri="{9D8B030D-6E8A-4147-A177-3AD203B41FA5}">
                      <a16:colId xmlns:a16="http://schemas.microsoft.com/office/drawing/2014/main" xmlns="" val="1770249646"/>
                    </a:ext>
                  </a:extLst>
                </a:gridCol>
                <a:gridCol w="2079804">
                  <a:extLst>
                    <a:ext uri="{9D8B030D-6E8A-4147-A177-3AD203B41FA5}">
                      <a16:colId xmlns:a16="http://schemas.microsoft.com/office/drawing/2014/main" xmlns="" val="3595680635"/>
                    </a:ext>
                  </a:extLst>
                </a:gridCol>
                <a:gridCol w="1922217">
                  <a:extLst>
                    <a:ext uri="{9D8B030D-6E8A-4147-A177-3AD203B41FA5}">
                      <a16:colId xmlns:a16="http://schemas.microsoft.com/office/drawing/2014/main" xmlns="" val="1535268518"/>
                    </a:ext>
                  </a:extLst>
                </a:gridCol>
                <a:gridCol w="2582700">
                  <a:extLst>
                    <a:ext uri="{9D8B030D-6E8A-4147-A177-3AD203B41FA5}">
                      <a16:colId xmlns:a16="http://schemas.microsoft.com/office/drawing/2014/main" xmlns="" val="448582103"/>
                    </a:ext>
                  </a:extLst>
                </a:gridCol>
              </a:tblGrid>
              <a:tr h="730001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Presence of separator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err="1">
                          <a:solidFill>
                            <a:schemeClr val="bg1"/>
                          </a:solidFill>
                          <a:effectLst/>
                        </a:rPr>
                        <a:t>Relativizer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separator (, or –)  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no separator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50224676"/>
                  </a:ext>
                </a:extLst>
              </a:tr>
              <a:tr h="438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which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 1,396  (63%)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 804 (37%) 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 2,200 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7716252"/>
                  </a:ext>
                </a:extLst>
              </a:tr>
              <a:tr h="4382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that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 191 (3%)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 7,281 (97%)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 7,472 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03548313"/>
                  </a:ext>
                </a:extLst>
              </a:tr>
              <a:tr h="2336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>
                          <a:solidFill>
                            <a:schemeClr val="bg1"/>
                          </a:solidFill>
                          <a:effectLst/>
                        </a:rPr>
                        <a:t> 1,587 </a:t>
                      </a:r>
                      <a:endParaRPr lang="en-GB" sz="18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 8,085 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</a:rPr>
                        <a:t> 9,672 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8973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27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3668</TotalTime>
  <Words>1379</Words>
  <Application>Microsoft Office PowerPoint</Application>
  <PresentationFormat>Custom</PresentationFormat>
  <Paragraphs>362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Lexico-grammar: From simple counts to complex models</vt:lpstr>
      <vt:lpstr>PowerPoint Presentation</vt:lpstr>
      <vt:lpstr>Think about and discuss</vt:lpstr>
      <vt:lpstr> </vt:lpstr>
      <vt:lpstr>Lexico-grammar: Research design</vt:lpstr>
      <vt:lpstr>Lexico-grammatical frame</vt:lpstr>
      <vt:lpstr>Lexico-grammatical frame (cont.)</vt:lpstr>
      <vt:lpstr>Lexico-grammatical vs. ‘ambient’ variables</vt:lpstr>
      <vt:lpstr>Cross-tabulation and mosaic plot</vt:lpstr>
      <vt:lpstr>Cross-tabulation and mosaic plot (cont.)</vt:lpstr>
      <vt:lpstr>Percentages and chi-squared test</vt:lpstr>
      <vt:lpstr>Complex model: logistic regression</vt:lpstr>
      <vt:lpstr>Logistic regression</vt:lpstr>
      <vt:lpstr>Logistic regression: Dataset</vt:lpstr>
      <vt:lpstr>Logistic regression: output</vt:lpstr>
      <vt:lpstr>PowerPoint Presentation</vt:lpstr>
      <vt:lpstr>Things to remember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Introduction: Statistics meets corpus linguistics</dc:title>
  <dc:creator>Vaclav Brezina</dc:creator>
  <cp:lastModifiedBy>Brezina, Vaclav</cp:lastModifiedBy>
  <cp:revision>92</cp:revision>
  <dcterms:created xsi:type="dcterms:W3CDTF">2017-12-27T14:05:38Z</dcterms:created>
  <dcterms:modified xsi:type="dcterms:W3CDTF">2018-06-26T07:23:22Z</dcterms:modified>
</cp:coreProperties>
</file>