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87" r:id="rId3"/>
    <p:sldId id="258" r:id="rId4"/>
    <p:sldId id="303" r:id="rId5"/>
    <p:sldId id="304" r:id="rId6"/>
    <p:sldId id="305" r:id="rId7"/>
    <p:sldId id="306" r:id="rId8"/>
    <p:sldId id="307" r:id="rId9"/>
    <p:sldId id="309" r:id="rId10"/>
    <p:sldId id="310" r:id="rId11"/>
    <p:sldId id="314" r:id="rId12"/>
    <p:sldId id="311" r:id="rId13"/>
    <p:sldId id="315" r:id="rId14"/>
    <p:sldId id="312" r:id="rId15"/>
    <p:sldId id="313" r:id="rId16"/>
    <p:sldId id="317" r:id="rId17"/>
    <p:sldId id="318" r:id="rId18"/>
    <p:sldId id="319" r:id="rId19"/>
    <p:sldId id="316" r:id="rId20"/>
    <p:sldId id="320" r:id="rId21"/>
    <p:sldId id="30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19326-8080-4A50-8F85-716FCEE4E028}" type="datetimeFigureOut">
              <a:rPr lang="en-GB" smtClean="0"/>
              <a:t>02/07/2018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72C9-CB2B-44B7-AB58-6CC9A72F94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407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6629400" cy="365125"/>
          </a:xfrm>
        </p:spPr>
        <p:txBody>
          <a:bodyPr/>
          <a:lstStyle>
            <a:lvl1pPr>
              <a:defRPr sz="1100"/>
            </a:lvl1pPr>
          </a:lstStyle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pic>
        <p:nvPicPr>
          <p:cNvPr id="8" name="Picture 4" descr="book cover">
            <a:extLst>
              <a:ext uri="{FF2B5EF4-FFF2-40B4-BE49-F238E27FC236}">
                <a16:creationId xmlns:a16="http://schemas.microsoft.com/office/drawing/2014/main" id="{0593A940-6F11-445C-B7DB-97DF1893AB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379" y="3920173"/>
            <a:ext cx="1770392" cy="26752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4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84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 sz="1100">
                <a:latin typeface="+mj-lt"/>
              </a:defRPr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37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Statistics in Corpus Linguistics: A Practical Guide. Cambridge: Cambridge University Press.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3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29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80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76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61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3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29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5C708-6836-464B-81B8-95058C29CD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00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5.gif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en-GB" sz="4800" dirty="0"/>
              <a:t>Semantics and discourse: Collocations, keywords and reliability of manual coding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CC003-C535-4BBD-B541-80BB91BA5B0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9769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8CEAC-8538-4361-9D9F-36E81CC9D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Collocation networks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2DAC56-6C26-4E15-AC21-69273045A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E330C2-44B1-4632-9A45-CB06B0F89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10</a:t>
            </a:fld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547F5BF-A8C7-4E0B-8CD4-D01DE51C3F63}"/>
              </a:ext>
            </a:extLst>
          </p:cNvPr>
          <p:cNvSpPr/>
          <p:nvPr/>
        </p:nvSpPr>
        <p:spPr>
          <a:xfrm>
            <a:off x="8498732" y="4221185"/>
            <a:ext cx="1080119" cy="108012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node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571F3C1-57C3-4353-9244-F29145BF2BC2}"/>
              </a:ext>
            </a:extLst>
          </p:cNvPr>
          <p:cNvSpPr/>
          <p:nvPr/>
        </p:nvSpPr>
        <p:spPr>
          <a:xfrm>
            <a:off x="10137034" y="4761243"/>
            <a:ext cx="704498" cy="731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7F4FF8E-3B6D-48E4-A6A4-10837E4C13C9}"/>
              </a:ext>
            </a:extLst>
          </p:cNvPr>
          <p:cNvSpPr/>
          <p:nvPr/>
        </p:nvSpPr>
        <p:spPr>
          <a:xfrm>
            <a:off x="7745188" y="3290599"/>
            <a:ext cx="742162" cy="7707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010DC13-3769-4037-8569-E4E3151681CE}"/>
              </a:ext>
            </a:extLst>
          </p:cNvPr>
          <p:cNvSpPr/>
          <p:nvPr/>
        </p:nvSpPr>
        <p:spPr>
          <a:xfrm>
            <a:off x="9240193" y="3290599"/>
            <a:ext cx="709616" cy="7369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FDE8B5C-4128-465E-80E5-8026E0B0A9CB}"/>
              </a:ext>
            </a:extLst>
          </p:cNvPr>
          <p:cNvSpPr/>
          <p:nvPr/>
        </p:nvSpPr>
        <p:spPr>
          <a:xfrm>
            <a:off x="7350712" y="5011147"/>
            <a:ext cx="704498" cy="731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C5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EF2B79A-0DB7-4EC9-9E25-F7D3D29B5764}"/>
              </a:ext>
            </a:extLst>
          </p:cNvPr>
          <p:cNvSpPr/>
          <p:nvPr/>
        </p:nvSpPr>
        <p:spPr>
          <a:xfrm>
            <a:off x="8736808" y="5721741"/>
            <a:ext cx="704498" cy="7315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C4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F05EBC6-0D10-40B7-A1FE-616FC37D5D70}"/>
              </a:ext>
            </a:extLst>
          </p:cNvPr>
          <p:cNvCxnSpPr>
            <a:stCxn id="7" idx="6"/>
          </p:cNvCxnSpPr>
          <p:nvPr/>
        </p:nvCxnSpPr>
        <p:spPr>
          <a:xfrm>
            <a:off x="9578850" y="4761246"/>
            <a:ext cx="558184" cy="2499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6AEA1C-6955-4E44-BB80-1DA2A3E8377A}"/>
              </a:ext>
            </a:extLst>
          </p:cNvPr>
          <p:cNvCxnSpPr>
            <a:endCxn id="10" idx="3"/>
          </p:cNvCxnSpPr>
          <p:nvPr/>
        </p:nvCxnSpPr>
        <p:spPr>
          <a:xfrm flipV="1">
            <a:off x="9240195" y="3919594"/>
            <a:ext cx="103921" cy="301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67DC782-4DE0-4455-A10D-A0F5DFC86694}"/>
              </a:ext>
            </a:extLst>
          </p:cNvPr>
          <p:cNvCxnSpPr>
            <a:stCxn id="7" idx="1"/>
            <a:endCxn id="9" idx="5"/>
          </p:cNvCxnSpPr>
          <p:nvPr/>
        </p:nvCxnSpPr>
        <p:spPr>
          <a:xfrm flipH="1" flipV="1">
            <a:off x="8378663" y="3948442"/>
            <a:ext cx="278249" cy="4309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4362F66-5B8A-4D89-AC7A-9BC64EDBE8E6}"/>
              </a:ext>
            </a:extLst>
          </p:cNvPr>
          <p:cNvCxnSpPr>
            <a:endCxn id="11" idx="7"/>
          </p:cNvCxnSpPr>
          <p:nvPr/>
        </p:nvCxnSpPr>
        <p:spPr>
          <a:xfrm flipH="1">
            <a:off x="7952041" y="4886195"/>
            <a:ext cx="499811" cy="232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B5896A1-BB86-4636-9C33-A92BEE3EEBA8}"/>
              </a:ext>
            </a:extLst>
          </p:cNvPr>
          <p:cNvCxnSpPr>
            <a:stCxn id="7" idx="4"/>
            <a:endCxn id="12" idx="0"/>
          </p:cNvCxnSpPr>
          <p:nvPr/>
        </p:nvCxnSpPr>
        <p:spPr>
          <a:xfrm>
            <a:off x="9038791" y="5301305"/>
            <a:ext cx="50266" cy="420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7F0FFFFB-AF2F-4719-8106-0BCDCE4BBB1C}"/>
              </a:ext>
            </a:extLst>
          </p:cNvPr>
          <p:cNvSpPr/>
          <p:nvPr/>
        </p:nvSpPr>
        <p:spPr>
          <a:xfrm>
            <a:off x="7745188" y="3296954"/>
            <a:ext cx="742162" cy="77071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N2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C1DB1E7-8D66-4668-9931-68BC881B5664}"/>
              </a:ext>
            </a:extLst>
          </p:cNvPr>
          <p:cNvSpPr/>
          <p:nvPr/>
        </p:nvSpPr>
        <p:spPr>
          <a:xfrm>
            <a:off x="8250476" y="2368837"/>
            <a:ext cx="709616" cy="7369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C3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E410193-5DB3-4DF3-BFB3-A55AC000070D}"/>
              </a:ext>
            </a:extLst>
          </p:cNvPr>
          <p:cNvCxnSpPr>
            <a:endCxn id="19" idx="3"/>
          </p:cNvCxnSpPr>
          <p:nvPr/>
        </p:nvCxnSpPr>
        <p:spPr>
          <a:xfrm flipV="1">
            <a:off x="8250478" y="2997831"/>
            <a:ext cx="103921" cy="301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DD427602-907F-44D2-B94D-E6F48BAD4A06}"/>
              </a:ext>
            </a:extLst>
          </p:cNvPr>
          <p:cNvSpPr/>
          <p:nvPr/>
        </p:nvSpPr>
        <p:spPr>
          <a:xfrm>
            <a:off x="6030156" y="3148627"/>
            <a:ext cx="709616" cy="7369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C1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B247473-1E00-4351-A4B8-E59D23A668D5}"/>
              </a:ext>
            </a:extLst>
          </p:cNvPr>
          <p:cNvCxnSpPr>
            <a:stCxn id="9" idx="2"/>
          </p:cNvCxnSpPr>
          <p:nvPr/>
        </p:nvCxnSpPr>
        <p:spPr>
          <a:xfrm flipH="1" flipV="1">
            <a:off x="6778907" y="3659056"/>
            <a:ext cx="966283" cy="168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26A1023E-1BE8-4C51-BB26-885131D28C22}"/>
              </a:ext>
            </a:extLst>
          </p:cNvPr>
          <p:cNvSpPr/>
          <p:nvPr/>
        </p:nvSpPr>
        <p:spPr>
          <a:xfrm>
            <a:off x="7000072" y="2553687"/>
            <a:ext cx="709616" cy="73691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C2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6634C2B-049F-4EDF-A809-79B40F9E6C11}"/>
              </a:ext>
            </a:extLst>
          </p:cNvPr>
          <p:cNvCxnSpPr/>
          <p:nvPr/>
        </p:nvCxnSpPr>
        <p:spPr>
          <a:xfrm flipH="1" flipV="1">
            <a:off x="7558537" y="3215201"/>
            <a:ext cx="288848" cy="150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D66DC87-A3FD-4635-8B1F-4BB7D80FD00F}"/>
              </a:ext>
            </a:extLst>
          </p:cNvPr>
          <p:cNvCxnSpPr>
            <a:stCxn id="9" idx="3"/>
            <a:endCxn id="11" idx="0"/>
          </p:cNvCxnSpPr>
          <p:nvPr/>
        </p:nvCxnSpPr>
        <p:spPr>
          <a:xfrm flipH="1">
            <a:off x="7702961" y="3948442"/>
            <a:ext cx="150914" cy="1062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A6DC82D-7E2D-4E14-8EE3-DBCB49BC4476}"/>
              </a:ext>
            </a:extLst>
          </p:cNvPr>
          <p:cNvCxnSpPr>
            <a:endCxn id="12" idx="1"/>
          </p:cNvCxnSpPr>
          <p:nvPr/>
        </p:nvCxnSpPr>
        <p:spPr>
          <a:xfrm>
            <a:off x="7952039" y="4070389"/>
            <a:ext cx="887940" cy="17584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8887453-9FF1-4F08-BEF1-E037E07B062D}"/>
              </a:ext>
            </a:extLst>
          </p:cNvPr>
          <p:cNvCxnSpPr/>
          <p:nvPr/>
        </p:nvCxnSpPr>
        <p:spPr>
          <a:xfrm>
            <a:off x="8446517" y="3861143"/>
            <a:ext cx="290293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C438D84D-A25A-4C3D-8FC3-3EBBFAC781D2}"/>
              </a:ext>
            </a:extLst>
          </p:cNvPr>
          <p:cNvSpPr/>
          <p:nvPr/>
        </p:nvSpPr>
        <p:spPr>
          <a:xfrm>
            <a:off x="6033868" y="3141063"/>
            <a:ext cx="709616" cy="73691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N3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62D722-26C5-4C92-B40C-A9A5E31DC7AA}"/>
              </a:ext>
            </a:extLst>
          </p:cNvPr>
          <p:cNvSpPr/>
          <p:nvPr/>
        </p:nvSpPr>
        <p:spPr>
          <a:xfrm>
            <a:off x="4360812" y="3378364"/>
            <a:ext cx="709616" cy="7369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C1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E0D2236-7120-4880-8683-C77084BC04AD}"/>
              </a:ext>
            </a:extLst>
          </p:cNvPr>
          <p:cNvCxnSpPr>
            <a:endCxn id="29" idx="6"/>
          </p:cNvCxnSpPr>
          <p:nvPr/>
        </p:nvCxnSpPr>
        <p:spPr>
          <a:xfrm flipH="1">
            <a:off x="5070428" y="3682310"/>
            <a:ext cx="963440" cy="64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C70E65A1-5776-46E3-8667-ECC9F71D6187}"/>
              </a:ext>
            </a:extLst>
          </p:cNvPr>
          <p:cNvSpPr/>
          <p:nvPr/>
        </p:nvSpPr>
        <p:spPr>
          <a:xfrm>
            <a:off x="4809404" y="1259360"/>
            <a:ext cx="709616" cy="7369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C3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CBB5702-9309-48D8-9A2C-797669E04AA9}"/>
              </a:ext>
            </a:extLst>
          </p:cNvPr>
          <p:cNvCxnSpPr>
            <a:stCxn id="21" idx="0"/>
            <a:endCxn id="31" idx="5"/>
          </p:cNvCxnSpPr>
          <p:nvPr/>
        </p:nvCxnSpPr>
        <p:spPr>
          <a:xfrm flipH="1" flipV="1">
            <a:off x="5415101" y="1888355"/>
            <a:ext cx="969865" cy="1260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CD38DB88-55A3-41C9-9028-8503A68AA553}"/>
              </a:ext>
            </a:extLst>
          </p:cNvPr>
          <p:cNvSpPr/>
          <p:nvPr/>
        </p:nvSpPr>
        <p:spPr>
          <a:xfrm>
            <a:off x="4134324" y="2211815"/>
            <a:ext cx="709616" cy="7369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C2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F252F3B-841B-459D-8194-6903A4F8FD22}"/>
              </a:ext>
            </a:extLst>
          </p:cNvPr>
          <p:cNvCxnSpPr>
            <a:stCxn id="21" idx="1"/>
          </p:cNvCxnSpPr>
          <p:nvPr/>
        </p:nvCxnSpPr>
        <p:spPr>
          <a:xfrm flipH="1" flipV="1">
            <a:off x="4843941" y="2771349"/>
            <a:ext cx="1290136" cy="485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152C3665-24E5-4788-81E4-F5CFD6A88AFA}"/>
              </a:ext>
            </a:extLst>
          </p:cNvPr>
          <p:cNvSpPr/>
          <p:nvPr/>
        </p:nvSpPr>
        <p:spPr>
          <a:xfrm>
            <a:off x="4143377" y="2204864"/>
            <a:ext cx="709616" cy="73691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N4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F0C768A-0074-4362-8148-25A8350BE9B6}"/>
              </a:ext>
            </a:extLst>
          </p:cNvPr>
          <p:cNvSpPr/>
          <p:nvPr/>
        </p:nvSpPr>
        <p:spPr>
          <a:xfrm>
            <a:off x="2723529" y="2277035"/>
            <a:ext cx="709616" cy="7369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C1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0358509-B79C-4286-B729-4D1EEBC4FA57}"/>
              </a:ext>
            </a:extLst>
          </p:cNvPr>
          <p:cNvCxnSpPr/>
          <p:nvPr/>
        </p:nvCxnSpPr>
        <p:spPr>
          <a:xfrm flipH="1">
            <a:off x="3433147" y="2705039"/>
            <a:ext cx="701179" cy="322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25C8F8EC-50CF-4634-B680-5BB04D4EED96}"/>
              </a:ext>
            </a:extLst>
          </p:cNvPr>
          <p:cNvSpPr/>
          <p:nvPr/>
        </p:nvSpPr>
        <p:spPr>
          <a:xfrm>
            <a:off x="2848644" y="1334899"/>
            <a:ext cx="709616" cy="7369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C2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9AD3AC5-69F3-44FA-B172-091A154FF3DA}"/>
              </a:ext>
            </a:extLst>
          </p:cNvPr>
          <p:cNvCxnSpPr>
            <a:stCxn id="33" idx="1"/>
          </p:cNvCxnSpPr>
          <p:nvPr/>
        </p:nvCxnSpPr>
        <p:spPr>
          <a:xfrm flipH="1" flipV="1">
            <a:off x="3558261" y="1920609"/>
            <a:ext cx="679984" cy="399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11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8" grpId="0" animBg="1"/>
      <p:bldP spid="19" grpId="0" animBg="1"/>
      <p:bldP spid="21" grpId="0" animBg="1"/>
      <p:bldP spid="23" grpId="0" animBg="1"/>
      <p:bldP spid="28" grpId="0" animBg="1"/>
      <p:bldP spid="29" grpId="0" animBg="1"/>
      <p:bldP spid="31" grpId="0" animBg="1"/>
      <p:bldP spid="33" grpId="0" animBg="1"/>
      <p:bldP spid="35" grpId="0" animBg="1"/>
      <p:bldP spid="36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EDCC6-3B70-4123-B3D3-04B5E9279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CPN (Brezina et al. 2015)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38AE9-E5D3-419D-870F-C2DC766A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8BEC3C-4B62-4D82-9451-0E7B15E06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11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9EB849-C3CC-4504-A3F5-E1394CD9D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91" y="2318327"/>
            <a:ext cx="10455528" cy="338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04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07CAB-A26A-43FE-B552-821F86C3A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Keywords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E702F2-5430-43E5-B715-67935D00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9F33C-D85A-4BA9-811A-CFA31F1F0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12</a:t>
            </a:fld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5818921" y="1370075"/>
            <a:ext cx="3312000" cy="3312000"/>
            <a:chOff x="341530" y="2907310"/>
            <a:chExt cx="3312000" cy="3312000"/>
          </a:xfrm>
        </p:grpSpPr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341530" y="2907310"/>
              <a:ext cx="3312000" cy="3312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152400" dir="5400000" sx="90000" sy="-19000" rotWithShape="0">
                <a:prstClr val="black">
                  <a:alpha val="34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1656080" h="1656080"/>
              <a:bevelB w="1656080" h="165608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21650" y="4417251"/>
              <a:ext cx="16133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b="1" dirty="0">
                  <a:solidFill>
                    <a:schemeClr val="bg1"/>
                  </a:solidFill>
                </a:rPr>
                <a:t>100M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441081" y="3026075"/>
            <a:ext cx="900100" cy="720000"/>
            <a:chOff x="116505" y="6085470"/>
            <a:chExt cx="900100" cy="720000"/>
          </a:xfrm>
        </p:grpSpPr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116505" y="6085470"/>
              <a:ext cx="720000" cy="720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>
              <a:outerShdw blurRad="152400" dir="5400000" sx="90000" sy="-19000" rotWithShape="0">
                <a:prstClr val="black">
                  <a:alpha val="34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359410" h="359410"/>
              <a:bevelB w="359410" h="35941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6515" y="6255023"/>
              <a:ext cx="810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chemeClr val="bg1"/>
                  </a:solidFill>
                </a:rPr>
                <a:t>1M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972235" y="425823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Corpus of interest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45685" y="484990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 corpus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87159"/>
              </p:ext>
            </p:extLst>
          </p:nvPr>
        </p:nvGraphicFramePr>
        <p:xfrm>
          <a:off x="1307127" y="3003947"/>
          <a:ext cx="8898082" cy="216194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65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6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6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Corpus of interest C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>
                          <a:solidFill>
                            <a:schemeClr val="bg1"/>
                          </a:solidFill>
                          <a:effectLst/>
                        </a:rPr>
                        <a:t>Reference corpus R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Decision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6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frequent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>
                          <a:solidFill>
                            <a:schemeClr val="bg1"/>
                          </a:solidFill>
                          <a:effectLst/>
                        </a:rPr>
                        <a:t>infrequent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>
                          <a:solidFill>
                            <a:schemeClr val="bg1"/>
                          </a:solidFill>
                          <a:effectLst/>
                        </a:rPr>
                        <a:t>+ (positive keyword)</a:t>
                      </a:r>
                      <a:endParaRPr lang="en-GB" sz="24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6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infrequent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frequent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- (negative keyword)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6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comparable freq.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comparable freq.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0 (</a:t>
                      </a:r>
                      <a:r>
                        <a:rPr lang="en-NZ" sz="2400" dirty="0" err="1">
                          <a:solidFill>
                            <a:schemeClr val="bg1"/>
                          </a:solidFill>
                          <a:effectLst/>
                        </a:rPr>
                        <a:t>lockword</a:t>
                      </a:r>
                      <a:r>
                        <a:rPr lang="en-NZ" sz="240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72234" y="1531445"/>
            <a:ext cx="2223247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Positive keywords 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9460" y="1540663"/>
            <a:ext cx="222324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Negative keywords -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94158" y="1531445"/>
            <a:ext cx="2223247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Lockwords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7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1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 L 0.09531 -0.002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66" y="-13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-0.21172 0.005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86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Keywords (cont.)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13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497239"/>
              </p:ext>
            </p:extLst>
          </p:nvPr>
        </p:nvGraphicFramePr>
        <p:xfrm>
          <a:off x="890304" y="1634159"/>
          <a:ext cx="5223012" cy="4539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5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8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Log likelihood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SMP (with 100 as the constant)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Log ratio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Cohen’s d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U.S.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U.S.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LABOR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TOWARD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PERCENT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PERCENT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NEIGHBORHOOD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NEIGHBORHOOD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AMERICAN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PROGRAM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DEFENSE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RECOGNIZE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PROGRAM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TOWARD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CONGRESSIONAL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NEIGHBORS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TOWARD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AMERICAN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ATLANTA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COLORED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STATES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BUSH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PGF2A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MANHATTAN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FEDERAL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FEDERAL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MACDOWELL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FAVORITE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</a:rPr>
                        <a:t>BUSH</a:t>
                      </a:r>
                      <a:endParaRPr lang="en-GB" sz="1600" b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STATES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MRNA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RECOGNIZED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PRESIDENT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CENTER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NEIGHBORS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CENTER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CENTER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MR.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ABBY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REALIZE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MR.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PRESIDENT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GENOME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RECOGNIZING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PROGRAMS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PROGRAMS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FLORIDA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TRAVELED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UNITED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UNITED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9-11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SIGNALED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STATE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WASHINGTON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DOE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COLOR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CONGRESS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CONGRESS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POE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CALIFORNIA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WASHINGTON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AMERICANS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ROUSSEAU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GOTTEN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AMERICANS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STATE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NS1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LABOR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DEFENSE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CALIFORNIA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REZKO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FAVOR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CALIFORNIA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AMERICA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MITCH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FINALLY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4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WAR</a:t>
                      </a:r>
                      <a:endParaRPr lang="en-GB" sz="16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DEFENSE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ADDITIVES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CENTERS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pic>
        <p:nvPicPr>
          <p:cNvPr id="5121" name="Picture 1"/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3" r="38456"/>
          <a:stretch/>
        </p:blipFill>
        <p:spPr bwMode="auto">
          <a:xfrm>
            <a:off x="6261135" y="3086686"/>
            <a:ext cx="5406517" cy="73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5" r="35493"/>
          <a:stretch/>
        </p:blipFill>
        <p:spPr bwMode="auto">
          <a:xfrm>
            <a:off x="6261135" y="1885180"/>
            <a:ext cx="5702152" cy="722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92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8E79-1B67-4D66-81B0-D69F5A33D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Inter-rater agreement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6729B-9350-4C0A-8E62-2E4F0B50B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F7964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Inter-rater agreement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which is an estimate of how reliable and consistent a coding is, should be reported in studies working with a judgement variable. </a:t>
            </a:r>
          </a:p>
          <a:p>
            <a:r>
              <a:rPr lang="en-GB" b="1" dirty="0">
                <a:solidFill>
                  <a:srgbClr val="F7964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Judgement variable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variable that involves categorisation or evaluation of cases (e.g. concordance lines) by the analyst that might bring an element of subjectivity into the study. 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F686C-3681-4A65-B4FA-0A60707B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DE974-DE12-49DA-A198-E141B610F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191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8185-E759-4DD3-9534-7D4E136A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Inter-rater agreement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9E2F8-FB51-4FFE-9E17-079A904C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F5659-008A-4D7E-A18A-DB073083A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15</a:t>
            </a:fld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0D85B6B-44E8-4E67-ADBD-C9085315F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6" y="1750289"/>
            <a:ext cx="6593468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0F8368D-1238-4460-9F25-207171DFE304}"/>
              </a:ext>
            </a:extLst>
          </p:cNvPr>
          <p:cNvSpPr txBox="1"/>
          <p:nvPr/>
        </p:nvSpPr>
        <p:spPr>
          <a:xfrm>
            <a:off x="7606143" y="1860740"/>
            <a:ext cx="21336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Positive</a:t>
            </a:r>
            <a:r>
              <a:rPr lang="en-GB" dirty="0"/>
              <a:t> or </a:t>
            </a:r>
            <a:r>
              <a:rPr lang="en-GB" dirty="0">
                <a:solidFill>
                  <a:srgbClr val="FF0000"/>
                </a:solidFill>
              </a:rPr>
              <a:t>Negative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Categorisation is a matter of choice.</a:t>
            </a:r>
          </a:p>
          <a:p>
            <a:endParaRPr lang="en-GB" dirty="0"/>
          </a:p>
          <a:p>
            <a:r>
              <a:rPr lang="en-GB" dirty="0"/>
              <a:t>Rigorous?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08574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8185-E759-4DD3-9534-7D4E136A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Inter-rater agreement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9E2F8-FB51-4FFE-9E17-079A904C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F5659-008A-4D7E-A18A-DB073083A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16</a:t>
            </a:fld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0D85B6B-44E8-4E67-ADBD-C9085315F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6" y="1750289"/>
            <a:ext cx="6593468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225820"/>
              </p:ext>
            </p:extLst>
          </p:nvPr>
        </p:nvGraphicFramePr>
        <p:xfrm>
          <a:off x="6010834" y="1769975"/>
          <a:ext cx="3200399" cy="45167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5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Rater</a:t>
                      </a:r>
                      <a:r>
                        <a:rPr lang="en-GB" sz="1600" dirty="0">
                          <a:effectLst/>
                        </a:rPr>
                        <a:t> 1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57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8185-E759-4DD3-9534-7D4E136A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Inter-rater agreement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9E2F8-FB51-4FFE-9E17-079A904C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F5659-008A-4D7E-A18A-DB073083A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17</a:t>
            </a:fld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0D85B6B-44E8-4E67-ADBD-C9085315F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6" y="1750289"/>
            <a:ext cx="6593468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145514"/>
              </p:ext>
            </p:extLst>
          </p:nvPr>
        </p:nvGraphicFramePr>
        <p:xfrm>
          <a:off x="6010850" y="1766060"/>
          <a:ext cx="3200399" cy="45167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5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Rater</a:t>
                      </a:r>
                      <a:r>
                        <a:rPr lang="en-GB" sz="1600" dirty="0">
                          <a:effectLst/>
                        </a:rPr>
                        <a:t> 1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Rater</a:t>
                      </a:r>
                      <a:r>
                        <a:rPr lang="en-GB" sz="1600" dirty="0">
                          <a:effectLst/>
                        </a:rPr>
                        <a:t> 2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4518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8185-E759-4DD3-9534-7D4E136A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Inter-rater agreement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9E2F8-FB51-4FFE-9E17-079A904C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F5659-008A-4D7E-A18A-DB073083A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18</a:t>
            </a:fld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0D85B6B-44E8-4E67-ADBD-C9085315F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6" y="1732359"/>
            <a:ext cx="6593468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603192"/>
              </p:ext>
            </p:extLst>
          </p:nvPr>
        </p:nvGraphicFramePr>
        <p:xfrm>
          <a:off x="6010813" y="1748121"/>
          <a:ext cx="3200399" cy="45167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5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Rater</a:t>
                      </a:r>
                      <a:r>
                        <a:rPr lang="en-GB" sz="1600" dirty="0">
                          <a:effectLst/>
                        </a:rPr>
                        <a:t> 1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Rater</a:t>
                      </a:r>
                      <a:r>
                        <a:rPr lang="en-GB" sz="1600" dirty="0">
                          <a:effectLst/>
                        </a:rPr>
                        <a:t> 2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NO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B050"/>
                          </a:solidFill>
                          <a:effectLst/>
                        </a:rPr>
                        <a:t>positive</a:t>
                      </a:r>
                      <a:endParaRPr lang="en-GB" sz="1400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NO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06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</a:rPr>
                        <a:t>negative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YES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1" marR="51431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89886" y="1806066"/>
                <a:ext cx="4642726" cy="618887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>
                          <a:latin typeface="Cambria Math" panose="02040503050406030204" pitchFamily="18" charset="0"/>
                        </a:rPr>
                        <m:t>raw</m:t>
                      </m:r>
                      <m:r>
                        <a:rPr lang="en-GB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>
                          <a:latin typeface="Cambria Math" panose="02040503050406030204" pitchFamily="18" charset="0"/>
                        </a:rPr>
                        <m:t>agreement</m:t>
                      </m:r>
                      <m:r>
                        <a:rPr lang="en-GB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cases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agreement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total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no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. 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cases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886" y="1806066"/>
                <a:ext cx="4642726" cy="6188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54026" y="1804074"/>
                <a:ext cx="5799174" cy="618887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mtClean="0">
                          <a:latin typeface="Cambria Math" panose="02040503050406030204" pitchFamily="18" charset="0"/>
                        </a:rPr>
                        <m:t>raw</m:t>
                      </m:r>
                      <m:r>
                        <a:rPr lang="en-GB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mtClean="0">
                          <a:latin typeface="Cambria Math" panose="02040503050406030204" pitchFamily="18" charset="0"/>
                        </a:rPr>
                        <m:t>agreement</m:t>
                      </m:r>
                      <m:r>
                        <a:rPr lang="en-GB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cases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agreement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total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no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. 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cases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GB" b="0" i="0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=0.8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26" y="1804074"/>
                <a:ext cx="5799174" cy="6188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54025" y="2622177"/>
                <a:ext cx="6803221" cy="666914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smtClean="0">
                          <a:latin typeface="Cambria Math"/>
                        </a:rPr>
                        <m:t>Agreement</m:t>
                      </m:r>
                      <m:r>
                        <a:rPr lang="en-GB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/>
                        </a:rPr>
                        <m:t>statistic</m:t>
                      </m:r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raw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agreement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agreement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by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chance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n-GB">
                              <a:latin typeface="Cambria Math"/>
                            </a:rPr>
                            <m:t>1 </m:t>
                          </m:r>
                          <m:r>
                            <a:rPr lang="en-GB" i="1">
                              <a:latin typeface="Cambria Math"/>
                            </a:rPr>
                            <m:t>−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agreement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by</m:t>
                          </m:r>
                          <m:r>
                            <a:rPr lang="en-GB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</a:rPr>
                            <m:t>chance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25" y="2622177"/>
                <a:ext cx="6803221" cy="6669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754024" y="3391715"/>
                <a:ext cx="6803221" cy="803682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3200">
                            <a:latin typeface="Cambria Math"/>
                          </a:rPr>
                          <m:t>AC</m:t>
                        </m:r>
                      </m:e>
                      <m:sub>
                        <m:r>
                          <a:rPr lang="en-GB" sz="32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>
                            <a:latin typeface="Cambria Math"/>
                          </a:rPr>
                          <m:t>0.8 </m:t>
                        </m:r>
                        <m:r>
                          <a:rPr lang="en-GB" sz="3200" i="1">
                            <a:latin typeface="Cambria Math"/>
                          </a:rPr>
                          <m:t>−</m:t>
                        </m:r>
                        <m:r>
                          <a:rPr lang="en-GB" sz="3200">
                            <a:latin typeface="Cambria Math"/>
                          </a:rPr>
                          <m:t> 0.32 </m:t>
                        </m:r>
                      </m:num>
                      <m:den>
                        <m:r>
                          <a:rPr lang="en-GB" sz="3200">
                            <a:latin typeface="Cambria Math"/>
                          </a:rPr>
                          <m:t>1 </m:t>
                        </m:r>
                        <m:r>
                          <a:rPr lang="en-GB" sz="3200" i="1">
                            <a:latin typeface="Cambria Math"/>
                          </a:rPr>
                          <m:t>−</m:t>
                        </m:r>
                        <m:r>
                          <a:rPr lang="en-GB" sz="3200">
                            <a:latin typeface="Cambria Math"/>
                          </a:rPr>
                          <m:t> 0.32</m:t>
                        </m:r>
                      </m:den>
                    </m:f>
                  </m:oMath>
                </a14:m>
                <a:r>
                  <a:rPr lang="en-GB" sz="3200" dirty="0"/>
                  <a:t> = 0.71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024" y="3391715"/>
                <a:ext cx="6803221" cy="803682"/>
              </a:xfrm>
              <a:prstGeom prst="rect">
                <a:avLst/>
              </a:prstGeom>
              <a:blipFill rotWithShape="1">
                <a:blip r:embed="rId6"/>
                <a:stretch>
                  <a:fillRect b="-97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752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 b="0" i="0">
                              <a:latin typeface="Cambria Math" panose="02040503050406030204" pitchFamily="18" charset="0"/>
                            </a:rPr>
                            <m:t>Cohen</m:t>
                          </m:r>
                          <m:r>
                            <a:rPr lang="en-GB" b="0" i="0">
                              <a:latin typeface="Cambria Math" panose="02040503050406030204" pitchFamily="18" charset="0"/>
                            </a:rPr>
                            <m:t>’</m:t>
                          </m:r>
                          <m:r>
                            <m:rPr>
                              <m:sty m:val="p"/>
                            </m:rPr>
                            <a:rPr lang="en-GB" b="0" i="0"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en-GB" b="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b="0" i="0">
                              <a:latin typeface="Cambria Math" panose="02040503050406030204" pitchFamily="18" charset="0"/>
                            </a:rPr>
                            <m:t>κ</m:t>
                          </m:r>
                          <m:r>
                            <a:rPr lang="en-GB" b="0" i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GB" b="0" i="0">
                              <a:latin typeface="Cambria Math" panose="02040503050406030204" pitchFamily="18" charset="0"/>
                            </a:rPr>
                            <m:t>AC</m:t>
                          </m:r>
                        </m:e>
                        <m:sub>
                          <m:r>
                            <a:rPr lang="en-GB" b="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19</a:t>
            </a:fld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39" r="11100"/>
          <a:stretch/>
        </p:blipFill>
        <p:spPr bwMode="auto">
          <a:xfrm>
            <a:off x="1067777" y="2743201"/>
            <a:ext cx="9984509" cy="1927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7718611" y="4572001"/>
            <a:ext cx="1515035" cy="654423"/>
          </a:xfrm>
          <a:prstGeom prst="wedgeRectCallout">
            <a:avLst>
              <a:gd name="adj1" fmla="val -26751"/>
              <a:gd name="adj2" fmla="val -11010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0.71</a:t>
            </a:r>
          </a:p>
        </p:txBody>
      </p:sp>
    </p:spTree>
    <p:extLst>
      <p:ext uri="{BB962C8B-B14F-4D97-AF65-F5344CB8AC3E}">
        <p14:creationId xmlns:p14="http://schemas.microsoft.com/office/powerpoint/2010/main" val="260489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AB21AC2-E88E-4A30-802F-6C7A1567AC15}"/>
              </a:ext>
            </a:extLst>
          </p:cNvPr>
          <p:cNvSpPr/>
          <p:nvPr/>
        </p:nvSpPr>
        <p:spPr>
          <a:xfrm>
            <a:off x="2817091" y="1754910"/>
            <a:ext cx="668712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Statistical analysis of discourse involves an inherent paradox. While discourse is often fluid, ambiguous and fuzzy, statistics expects rigour, precision and clearly defined categories.</a:t>
            </a:r>
          </a:p>
        </p:txBody>
      </p:sp>
    </p:spTree>
    <p:extLst>
      <p:ext uri="{BB962C8B-B14F-4D97-AF65-F5344CB8AC3E}">
        <p14:creationId xmlns:p14="http://schemas.microsoft.com/office/powerpoint/2010/main" val="2961477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8185-E759-4DD3-9534-7D4E136A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Inter-rater agreement (cont.)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F5659-008A-4D7E-A18A-DB073083A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20</a:t>
            </a:fld>
            <a:endParaRPr lang="en-GB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430089"/>
              </p:ext>
            </p:extLst>
          </p:nvPr>
        </p:nvGraphicFramePr>
        <p:xfrm>
          <a:off x="995078" y="2115672"/>
          <a:ext cx="10076332" cy="2407466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2364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4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4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Type of judgement variable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No. of values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No. of raters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Statistic(s) to use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12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Nominal (categories)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2 and more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Gwet’s AC</a:t>
                      </a:r>
                      <a:r>
                        <a:rPr lang="en-NZ" sz="1800" baseline="-250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 and Cohen’s κ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1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2 and more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3 and more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Gwet’s AC</a:t>
                      </a:r>
                      <a:r>
                        <a:rPr lang="en-NZ" sz="1800" baseline="-250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 and Fleiss' κ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1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Ordinal (ranks)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2 and more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2 and more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 err="1">
                          <a:solidFill>
                            <a:schemeClr val="bg1"/>
                          </a:solidFill>
                          <a:effectLst/>
                        </a:rPr>
                        <a:t>Gwet’s</a:t>
                      </a: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 AC</a:t>
                      </a:r>
                      <a:r>
                        <a:rPr lang="en-NZ" sz="1800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1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>
                          <a:solidFill>
                            <a:schemeClr val="bg1"/>
                          </a:solidFill>
                          <a:effectLst/>
                        </a:rPr>
                        <a:t>Interval/Ratio (scale)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2 and more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2 and more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1800" dirty="0">
                          <a:solidFill>
                            <a:schemeClr val="bg1"/>
                          </a:solidFill>
                          <a:effectLst/>
                        </a:rPr>
                        <a:t>Interclass correlation (ICC)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993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00000"/>
          </a:solidFill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There are many association measures each highlighting different aspects of the collocational relationship (e.g. frequency or exclusivity). There is no one best association measure.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Collocations can be presented in a tabular (table) or visual form (graph).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Collocation networks show complex cross-associations in texts and discourses.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The keyword procedure in its essence is a comparison which depends on a number of parameters. There is no such thing as one set of keywords.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For judgement variables inter-rater agreement statistic should be reported. </a:t>
            </a:r>
            <a:r>
              <a:rPr lang="en-GB" dirty="0" err="1">
                <a:solidFill>
                  <a:schemeClr val="bg1"/>
                </a:solidFill>
              </a:rPr>
              <a:t>Gwet’s</a:t>
            </a:r>
            <a:r>
              <a:rPr lang="en-GB" dirty="0">
                <a:solidFill>
                  <a:schemeClr val="bg1"/>
                </a:solidFill>
              </a:rPr>
              <a:t> AC1 and AC2, Cohen’s κ and Fleiss' κ as well as Interclass correlation can be used depending on the situation.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726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Think about and 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GB" dirty="0"/>
              <a:t>What associations come to your mind when you see the word </a:t>
            </a:r>
            <a:r>
              <a:rPr lang="en-GB" i="1" dirty="0"/>
              <a:t>love</a:t>
            </a:r>
            <a:r>
              <a:rPr lang="en-GB" dirty="0"/>
              <a:t>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GB" dirty="0"/>
              <a:t>Why do you think the word has these associations for you?</a:t>
            </a:r>
          </a:p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2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CAF5B29-E82E-46EF-912E-E85D94DB2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21727"/>
            <a:ext cx="10910455" cy="27359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41F9B8-9BB3-4E6C-9C5C-CBB20C68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943"/>
            <a:ext cx="10515600" cy="1325563"/>
          </a:xfrm>
        </p:spPr>
        <p:txBody>
          <a:bodyPr/>
          <a:lstStyle/>
          <a:p>
            <a:r>
              <a:rPr lang="en-GB" dirty="0"/>
              <a:t>Collocations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8C9DCA-A4A3-4737-B582-7898D1D5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9CC1DA-81E2-4B11-B13A-A048B671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4</a:t>
            </a:fld>
            <a:endParaRPr lang="en-GB"/>
          </a:p>
        </p:txBody>
      </p:sp>
      <p:sp>
        <p:nvSpPr>
          <p:cNvPr id="7" name="Rectangular Callout 16">
            <a:extLst>
              <a:ext uri="{FF2B5EF4-FFF2-40B4-BE49-F238E27FC236}">
                <a16:creationId xmlns:a16="http://schemas.microsoft.com/office/drawing/2014/main" id="{05FA8ED0-13C7-439B-8597-1E8521F13724}"/>
              </a:ext>
            </a:extLst>
          </p:cNvPr>
          <p:cNvSpPr/>
          <p:nvPr/>
        </p:nvSpPr>
        <p:spPr bwMode="auto">
          <a:xfrm>
            <a:off x="1829075" y="1527986"/>
            <a:ext cx="1368152" cy="521121"/>
          </a:xfrm>
          <a:prstGeom prst="wedgeRectCallout">
            <a:avLst>
              <a:gd name="adj1" fmla="val -63930"/>
              <a:gd name="adj2" fmla="val 117155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NZ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6" charset="0"/>
                <a:ea typeface="ＭＳ Ｐゴシック" pitchFamily="32" charset="-128"/>
              </a:rPr>
              <a:t>node</a:t>
            </a:r>
          </a:p>
        </p:txBody>
      </p:sp>
      <p:sp>
        <p:nvSpPr>
          <p:cNvPr id="8" name="Rectangular Callout 19">
            <a:extLst>
              <a:ext uri="{FF2B5EF4-FFF2-40B4-BE49-F238E27FC236}">
                <a16:creationId xmlns:a16="http://schemas.microsoft.com/office/drawing/2014/main" id="{14241F8B-F4C7-467D-B289-11411C438033}"/>
              </a:ext>
            </a:extLst>
          </p:cNvPr>
          <p:cNvSpPr/>
          <p:nvPr/>
        </p:nvSpPr>
        <p:spPr bwMode="auto">
          <a:xfrm>
            <a:off x="2649763" y="4728182"/>
            <a:ext cx="4850060" cy="432048"/>
          </a:xfrm>
          <a:prstGeom prst="wedgeRectCallout">
            <a:avLst>
              <a:gd name="adj1" fmla="val 29676"/>
              <a:gd name="adj2" fmla="val -163066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NZ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6" charset="0"/>
                <a:ea typeface="ＭＳ Ｐゴシック" pitchFamily="32" charset="-128"/>
              </a:rPr>
              <a:t>collocation window (span): 1L 1R</a:t>
            </a:r>
          </a:p>
        </p:txBody>
      </p:sp>
      <p:sp>
        <p:nvSpPr>
          <p:cNvPr id="9" name="Rectangular Callout 22">
            <a:extLst>
              <a:ext uri="{FF2B5EF4-FFF2-40B4-BE49-F238E27FC236}">
                <a16:creationId xmlns:a16="http://schemas.microsoft.com/office/drawing/2014/main" id="{9DD05065-47C3-4422-904F-1058E8329D5B}"/>
              </a:ext>
            </a:extLst>
          </p:cNvPr>
          <p:cNvSpPr/>
          <p:nvPr/>
        </p:nvSpPr>
        <p:spPr bwMode="auto">
          <a:xfrm>
            <a:off x="6920346" y="1434100"/>
            <a:ext cx="1620180" cy="521121"/>
          </a:xfrm>
          <a:prstGeom prst="wedgeRectCallout">
            <a:avLst>
              <a:gd name="adj1" fmla="val -28899"/>
              <a:gd name="adj2" fmla="val 117155"/>
            </a:avLst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NZ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imes New Roman" pitchFamily="16" charset="0"/>
                <a:ea typeface="ＭＳ Ｐゴシック" pitchFamily="32" charset="-128"/>
              </a:rPr>
              <a:t>collocates</a:t>
            </a:r>
          </a:p>
        </p:txBody>
      </p:sp>
    </p:spTree>
    <p:extLst>
      <p:ext uri="{BB962C8B-B14F-4D97-AF65-F5344CB8AC3E}">
        <p14:creationId xmlns:p14="http://schemas.microsoft.com/office/powerpoint/2010/main" val="73030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46861-9859-4BE4-AE2A-EE30EDBEE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Collocations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96FA0-6CBB-4BF4-8D30-49E4DA625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Is </a:t>
            </a:r>
            <a:r>
              <a:rPr lang="en-GB" i="1" dirty="0"/>
              <a:t>my</a:t>
            </a:r>
            <a:r>
              <a:rPr lang="en-GB" dirty="0"/>
              <a:t> really a genuine collocate of </a:t>
            </a:r>
            <a:r>
              <a:rPr lang="en-GB" i="1" dirty="0"/>
              <a:t>love</a:t>
            </a:r>
            <a:r>
              <a:rPr lang="en-GB" dirty="0"/>
              <a:t> in the poem? </a:t>
            </a:r>
          </a:p>
          <a:p>
            <a:r>
              <a:rPr lang="en-GB" dirty="0"/>
              <a:t>In other words, is </a:t>
            </a:r>
            <a:r>
              <a:rPr lang="en-GB" i="1" dirty="0"/>
              <a:t>my</a:t>
            </a:r>
            <a:r>
              <a:rPr lang="en-GB" dirty="0"/>
              <a:t> really strongly associated with </a:t>
            </a:r>
            <a:r>
              <a:rPr lang="en-GB" i="1" dirty="0"/>
              <a:t>love</a:t>
            </a:r>
            <a:r>
              <a:rPr lang="en-GB" dirty="0"/>
              <a:t>?</a:t>
            </a:r>
          </a:p>
          <a:p>
            <a:r>
              <a:rPr lang="en-GB" dirty="0"/>
              <a:t>Observed frequency (3) compared with: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GB" b="1" dirty="0"/>
              <a:t>No baseline:  </a:t>
            </a:r>
            <a:r>
              <a:rPr lang="en-GB" dirty="0"/>
              <a:t>We compare the observed frequencies of all individual words co-occurring with the node and produce a rank-ordered list.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GB" b="1" dirty="0"/>
              <a:t>Random co-occurrence baseline (‘shake the box’ model): </a:t>
            </a:r>
            <a:r>
              <a:rPr lang="en-GB" dirty="0"/>
              <a:t>We compare the observed frequencies with frequencies expected by chance alone and evaluate the strength of collocation using a mathematical equation which puts emphasis on a particular aspect of the collocational relationship.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GB" b="1" dirty="0"/>
              <a:t>Word competition baseline: </a:t>
            </a:r>
            <a:r>
              <a:rPr lang="en-GB" dirty="0"/>
              <a:t>We use a different type of baseline from random co-occurrence; this baseline is incorporated in the equation, which again highlights a particular aspect of the collocational relationship.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76499-B097-462C-A67C-A539C29CE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196018-F537-4F58-A552-01FE99C0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17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7A326-8B71-4422-BF2B-0CC12EFB3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‘Shake the box’ model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6FC6E-5680-40C9-BC9F-E309050C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D7246D-B9C2-4E72-880D-232DE1B71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6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D4C8B0-E0A1-483D-AA42-887327413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90284"/>
            <a:ext cx="10716491" cy="22443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87F235C-D8CF-4E15-8F06-C0FC1D5E44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512" r="8622"/>
          <a:stretch/>
        </p:blipFill>
        <p:spPr>
          <a:xfrm>
            <a:off x="838201" y="4867716"/>
            <a:ext cx="10023764" cy="106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9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5CA5F-112E-4ED2-8A7D-FF17B5774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Association measures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AAACC-1C2F-41D5-BF75-E506818C8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0F653-0177-4339-8580-FBC2B0839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7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0646625-3D33-4423-A7A6-4691681B089B}"/>
                  </a:ext>
                </a:extLst>
              </p:cNvPr>
              <p:cNvSpPr/>
              <p:nvPr/>
            </p:nvSpPr>
            <p:spPr>
              <a:xfrm>
                <a:off x="8321238" y="1252244"/>
                <a:ext cx="1553438" cy="929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N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NZ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1" i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𝐎</m:t>
                                      </m:r>
                                    </m:e>
                                    <m:sub>
                                      <m:r>
                                        <a:rPr lang="en-GB" b="1" i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𝟏𝟏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𝐄</m:t>
                                  </m:r>
                                </m:e>
                                <m:sub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n-NZ" b="1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0646625-3D33-4423-A7A6-4691681B08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238" y="1252244"/>
                <a:ext cx="1553438" cy="9290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98AC70C-C221-4D4E-931F-07748CA2DD49}"/>
                  </a:ext>
                </a:extLst>
              </p:cNvPr>
              <p:cNvSpPr/>
              <p:nvPr/>
            </p:nvSpPr>
            <p:spPr>
              <a:xfrm>
                <a:off x="1233330" y="508931"/>
                <a:ext cx="1781513" cy="10683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NZ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NZ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2800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GB" sz="2800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NZ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NZ" sz="28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NZ" sz="28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800" b="1" i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𝐎</m:t>
                                      </m:r>
                                    </m:e>
                                    <m:sub>
                                      <m:r>
                                        <a:rPr lang="en-GB" sz="2800" b="1" i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𝟏𝟏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GB" sz="2800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en-NZ" sz="28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2800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𝐄</m:t>
                                  </m:r>
                                </m:e>
                                <m:sub>
                                  <m:r>
                                    <a:rPr lang="en-GB" sz="2800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n-NZ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98AC70C-C221-4D4E-931F-07748CA2DD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330" y="508931"/>
                <a:ext cx="1781513" cy="10683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8F9F0D5-4560-4923-8000-06EA96830C06}"/>
                  </a:ext>
                </a:extLst>
              </p:cNvPr>
              <p:cNvSpPr/>
              <p:nvPr/>
            </p:nvSpPr>
            <p:spPr>
              <a:xfrm rot="19144831">
                <a:off x="588056" y="1418146"/>
                <a:ext cx="5958408" cy="922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𝟐</m:t>
                      </m:r>
                      <m:r>
                        <a:rPr lang="en-GB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d>
                        <m:dPr>
                          <m:ctrlPr>
                            <a:rPr lang="en-NZ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×</m:t>
                          </m:r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𝐥𝐨𝐠</m:t>
                          </m:r>
                          <m:f>
                            <m:f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𝐎</m:t>
                                  </m:r>
                                </m:e>
                                <m:sub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𝐄</m:t>
                                  </m:r>
                                </m:e>
                                <m:sub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</m:den>
                          </m:f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 </m:t>
                          </m:r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𝟏𝟐</m:t>
                              </m:r>
                            </m:sub>
                          </m:s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×</m:t>
                          </m:r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𝐥𝐨𝐠</m:t>
                          </m:r>
                          <m:f>
                            <m:f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𝐎</m:t>
                                  </m:r>
                                </m:e>
                                <m:sub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𝐄</m:t>
                                  </m:r>
                                </m:e>
                                <m:sub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𝟏𝟐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N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8F9F0D5-4560-4923-8000-06EA96830C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144831">
                <a:off x="588056" y="1418146"/>
                <a:ext cx="5958408" cy="9221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0D7A2523-6454-4A2A-A578-55E1F8923951}"/>
                  </a:ext>
                </a:extLst>
              </p:cNvPr>
              <p:cNvSpPr/>
              <p:nvPr/>
            </p:nvSpPr>
            <p:spPr>
              <a:xfrm>
                <a:off x="7876398" y="188640"/>
                <a:ext cx="1709571" cy="941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 </m:t>
                          </m:r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𝐄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𝐄</m:t>
                                  </m:r>
                                </m:e>
                                <m:sub>
                                  <m:r>
                                    <a:rPr lang="en-GB" b="1" i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en-NZ" b="1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0D7A2523-6454-4A2A-A578-55E1F89239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6398" y="188640"/>
                <a:ext cx="1709571" cy="941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CE43788-9004-4501-8C52-1E33F3EB77A3}"/>
                  </a:ext>
                </a:extLst>
              </p:cNvPr>
              <p:cNvSpPr/>
              <p:nvPr/>
            </p:nvSpPr>
            <p:spPr>
              <a:xfrm>
                <a:off x="2846673" y="2352294"/>
                <a:ext cx="1396985" cy="846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×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 </m:t>
                          </m:r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𝐂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NZ" b="1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CE43788-9004-4501-8C52-1E33F3EB77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673" y="2352294"/>
                <a:ext cx="1396985" cy="8466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124ED55-0A97-4A2C-8B8E-E9846969C964}"/>
                  </a:ext>
                </a:extLst>
              </p:cNvPr>
              <p:cNvSpPr/>
              <p:nvPr/>
            </p:nvSpPr>
            <p:spPr>
              <a:xfrm rot="19626695">
                <a:off x="7256026" y="2086360"/>
                <a:ext cx="2559162" cy="84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NZ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GB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𝐎</m:t>
                                  </m:r>
                                </m:e>
                                <m:sub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  <m:r>
                                <a:rPr lang="en-GB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×</m:t>
                              </m:r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𝐑</m:t>
                                  </m:r>
                                </m:e>
                                <m:sub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𝐎</m:t>
                                  </m:r>
                                </m:e>
                                <m:sub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𝟐𝟏</m:t>
                                  </m:r>
                                </m:sub>
                              </m:sSub>
                              <m:r>
                                <a:rPr lang="en-GB" b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× </m:t>
                              </m:r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𝐑</m:t>
                                  </m:r>
                                </m:e>
                                <m:sub>
                                  <m:r>
                                    <a:rPr lang="en-GB" b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𝟏𝐜𝐨𝐫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n-N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124ED55-0A97-4A2C-8B8E-E9846969C9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6695">
                <a:off x="7256026" y="2086360"/>
                <a:ext cx="2559162" cy="8483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E4D2CB70-98C1-4365-A0EE-5D6E661EA1AD}"/>
                  </a:ext>
                </a:extLst>
              </p:cNvPr>
              <p:cNvSpPr/>
              <p:nvPr/>
            </p:nvSpPr>
            <p:spPr>
              <a:xfrm>
                <a:off x="1760578" y="3423884"/>
                <a:ext cx="1736821" cy="941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𝑶</m:t>
                              </m:r>
                            </m:e>
                            <m:sub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  <m:r>
                            <a:rPr lang="en-GB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GB" b="1" i="1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en-NZ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𝑶</m:t>
                                  </m:r>
                                </m:e>
                                <m:sub>
                                  <m:r>
                                    <a:rPr lang="en-GB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𝟏𝟏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en-NZ" b="1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E4D2CB70-98C1-4365-A0EE-5D6E661EA1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578" y="3423884"/>
                <a:ext cx="1736821" cy="941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78B7725-B093-43D8-9A22-CF8C55C27C7B}"/>
                  </a:ext>
                </a:extLst>
              </p:cNvPr>
              <p:cNvSpPr/>
              <p:nvPr/>
            </p:nvSpPr>
            <p:spPr>
              <a:xfrm>
                <a:off x="7704128" y="4370220"/>
                <a:ext cx="1643848" cy="846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GB" b="1" i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NZ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N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78B7725-B093-43D8-9A22-CF8C55C27C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4128" y="4370220"/>
                <a:ext cx="1643848" cy="84664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F26EEFA-5CB4-4201-8195-6B28C73512E6}"/>
                  </a:ext>
                </a:extLst>
              </p:cNvPr>
              <p:cNvSpPr/>
              <p:nvPr/>
            </p:nvSpPr>
            <p:spPr>
              <a:xfrm rot="3267966">
                <a:off x="1836326" y="1906209"/>
                <a:ext cx="4086824" cy="8459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N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𝐌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𝐢𝐧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𝐰𝐢𝐧𝐝𝐨𝐰</m:t>
                              </m:r>
                            </m:sub>
                          </m:s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𝐌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𝐨𝐮𝐭𝐬𝐢𝐝𝐞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𝐰𝐢𝐧𝐝𝐨𝐰</m:t>
                              </m:r>
                            </m:sub>
                          </m:sSub>
                        </m:num>
                        <m:den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𝐩𝐨𝐨𝐥𝐞𝐝</m:t>
                          </m:r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𝐒𝐃</m:t>
                          </m:r>
                        </m:den>
                      </m:f>
                    </m:oMath>
                  </m:oMathPara>
                </a14:m>
                <a:endParaRPr lang="en-N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F26EEFA-5CB4-4201-8195-6B28C73512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267966">
                <a:off x="1836326" y="1906209"/>
                <a:ext cx="4086824" cy="8459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Picture 34">
            <a:extLst>
              <a:ext uri="{FF2B5EF4-FFF2-40B4-BE49-F238E27FC236}">
                <a16:creationId xmlns:a16="http://schemas.microsoft.com/office/drawing/2014/main" id="{34EA643C-2693-4ECF-BF3C-109774911AE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838" y="671454"/>
            <a:ext cx="3962400" cy="394335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8692456-3271-4D40-B6CB-8216C139A162}"/>
              </a:ext>
            </a:extLst>
          </p:cNvPr>
          <p:cNvSpPr txBox="1"/>
          <p:nvPr/>
        </p:nvSpPr>
        <p:spPr>
          <a:xfrm>
            <a:off x="4487488" y="4149080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MI2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882953-88AB-448C-A22A-D59D9D83E394}"/>
              </a:ext>
            </a:extLst>
          </p:cNvPr>
          <p:cNvSpPr txBox="1"/>
          <p:nvPr/>
        </p:nvSpPr>
        <p:spPr>
          <a:xfrm>
            <a:off x="4487488" y="4149080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MI3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4196D3C-5482-41E5-8838-D1C1989E12D1}"/>
              </a:ext>
            </a:extLst>
          </p:cNvPr>
          <p:cNvSpPr txBox="1"/>
          <p:nvPr/>
        </p:nvSpPr>
        <p:spPr>
          <a:xfrm>
            <a:off x="4487488" y="4149080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log likelihood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DA7FC2-F36E-403F-8649-45390D6D7C47}"/>
              </a:ext>
            </a:extLst>
          </p:cNvPr>
          <p:cNvSpPr txBox="1"/>
          <p:nvPr/>
        </p:nvSpPr>
        <p:spPr>
          <a:xfrm>
            <a:off x="4487488" y="4149080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z score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82FA311-D46A-4C25-BFE5-552DD7A201DF}"/>
              </a:ext>
            </a:extLst>
          </p:cNvPr>
          <p:cNvSpPr txBox="1"/>
          <p:nvPr/>
        </p:nvSpPr>
        <p:spPr>
          <a:xfrm>
            <a:off x="4482954" y="4149080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T score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702DB9F-A9B9-44ED-A64E-6CF3BBD27476}"/>
              </a:ext>
            </a:extLst>
          </p:cNvPr>
          <p:cNvSpPr txBox="1"/>
          <p:nvPr/>
        </p:nvSpPr>
        <p:spPr>
          <a:xfrm>
            <a:off x="4639888" y="4301480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Dice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2520EC5-EA2D-4262-B451-3768A2D69462}"/>
              </a:ext>
            </a:extLst>
          </p:cNvPr>
          <p:cNvSpPr txBox="1"/>
          <p:nvPr/>
        </p:nvSpPr>
        <p:spPr>
          <a:xfrm>
            <a:off x="4792288" y="4149080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log Dice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784F0C-5ABD-4071-9594-BF029F05C759}"/>
              </a:ext>
            </a:extLst>
          </p:cNvPr>
          <p:cNvSpPr txBox="1"/>
          <p:nvPr/>
        </p:nvSpPr>
        <p:spPr>
          <a:xfrm>
            <a:off x="4792288" y="4221088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Delta P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89DDB16-3EE2-4EDB-84BB-2C8C66652D5F}"/>
              </a:ext>
            </a:extLst>
          </p:cNvPr>
          <p:cNvSpPr txBox="1"/>
          <p:nvPr/>
        </p:nvSpPr>
        <p:spPr>
          <a:xfrm>
            <a:off x="4944688" y="4373488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log ratio</a:t>
            </a:r>
            <a:endParaRPr lang="en-NZ" b="1" dirty="0">
              <a:solidFill>
                <a:srgbClr val="C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1A6F02E-8E06-47C5-9EBB-68FEA1E4EEA7}"/>
              </a:ext>
            </a:extLst>
          </p:cNvPr>
          <p:cNvSpPr txBox="1"/>
          <p:nvPr/>
        </p:nvSpPr>
        <p:spPr>
          <a:xfrm>
            <a:off x="5097088" y="4525888"/>
            <a:ext cx="3388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rgbClr val="C00000"/>
                </a:solidFill>
              </a:rPr>
              <a:t>Cohen’s d</a:t>
            </a:r>
            <a:endParaRPr lang="en-N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D99DD71-EC3B-45CB-BE4A-20FCDF68B442}"/>
                  </a:ext>
                </a:extLst>
              </p:cNvPr>
              <p:cNvSpPr/>
              <p:nvPr/>
            </p:nvSpPr>
            <p:spPr>
              <a:xfrm rot="19626695">
                <a:off x="1476735" y="5592957"/>
                <a:ext cx="3261790" cy="84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𝟏𝟒</m:t>
                      </m:r>
                      <m:r>
                        <a:rPr lang="en-GB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+ </m:t>
                      </m:r>
                      <m:sSub>
                        <m:sSubPr>
                          <m:ctrlPr>
                            <a:rPr lang="en-NZ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𝐥𝐨𝐠</m:t>
                          </m:r>
                        </m:e>
                        <m: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f>
                        <m:fPr>
                          <m:ctrlPr>
                            <a:rPr lang="en-NZ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×</m:t>
                              </m:r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𝐎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𝐑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𝟏𝐜𝐨𝐫</m:t>
                              </m:r>
                            </m:sub>
                          </m:sSub>
                          <m:r>
                            <a:rPr lang="en-GB" b="1" i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 </m:t>
                          </m:r>
                          <m:sSub>
                            <m:sSubPr>
                              <m:ctrlPr>
                                <a:rPr lang="en-N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𝐂</m:t>
                              </m:r>
                            </m:e>
                            <m:sub>
                              <m:r>
                                <a:rPr lang="en-GB" b="1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N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D99DD71-EC3B-45CB-BE4A-20FCDF68B4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6695">
                <a:off x="1476735" y="5592957"/>
                <a:ext cx="3261790" cy="84837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355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0.03009 L -0.09778 -0.11551 L -0.20872 -0.11898 L -0.24622 0.09329 " pathEditMode="relative" rAng="0" ptsTypes="AAAA">
                                      <p:cBhvr>
                                        <p:cTn id="10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18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25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2.96296E-6 L -0.2875 0.0953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75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75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0.01713 L 0.35612 -0.16064 L 0.35078 0.19537 " pathEditMode="relative" rAng="0" ptsTypes="AAA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25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2.96296E-6 L -0.17722 0.2108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67" y="1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75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55 -0.02824 L 0.29778 -0.31157 L 0.23945 0.09121 " pathEditMode="relative" rAng="0" ptsTypes="AAA">
                                      <p:cBhvr>
                                        <p:cTn id="3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67" y="-8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750"/>
                            </p:stCondLst>
                            <p:childTnLst>
                              <p:par>
                                <p:cTn id="3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2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75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96296E-6 L -0.02773 0.2002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3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75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625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-0.17448 0.01065 L -0.20938 0.25672 " pathEditMode="relative" rAng="0" ptsTypes="AAA">
                                      <p:cBhvr>
                                        <p:cTn id="5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69" y="1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2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75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96296E-6 L 0.22448 -0.05162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24" y="-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75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25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45 -0.03634 L 0.22123 -0.53356 L 0.44206 -0.53078 L 0.31706 -0.22245 " pathEditMode="relative" rAng="0" ptsTypes="AAAA"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25" y="-2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32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375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96296E-6 L 0.25573 0.1986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86" y="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7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6250"/>
                            </p:stCondLst>
                            <p:childTnLst>
                              <p:par>
                                <p:cTn id="8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56 -0.00417 L 0.23294 -0.35139 L 0.27252 -0.0625 " pathEditMode="relative" rAng="0" ptsTypes="AAA">
                                      <p:cBhvr>
                                        <p:cTn id="8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54" y="-1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825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75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81481E-6 L 0.11302 -0.13681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51" y="-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75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1250"/>
                            </p:stCondLst>
                            <p:childTnLst>
                              <p:par>
                                <p:cTn id="9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0.00024 L 0.17617 -0.80902 L 0.42851 -0.82685 L 0.32695 -0.49074 " pathEditMode="relative" rAng="0" ptsTypes="AAAA">
                                      <p:cBhvr>
                                        <p:cTn id="9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19" y="-4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3250"/>
                            </p:stCondLst>
                            <p:childTnLst>
                              <p:par>
                                <p:cTn id="9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375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25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96296E-6 L -0.3707 -0.0009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4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625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6750"/>
                            </p:stCondLst>
                            <p:childTnLst>
                              <p:par>
                                <p:cTn id="11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21 -2.59259E-6 L 0.10221 -0.61389 L -0.18112 -0.35 " pathEditMode="relative" rAng="0" ptsTypes="AAA">
                                      <p:cBhvr>
                                        <p:cTn id="1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67" y="-30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875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9250"/>
                            </p:stCondLst>
                            <p:childTnLst>
                              <p:par>
                                <p:cTn id="1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3.7037E-7 L 0.11992 0.02176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125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750"/>
                            </p:stCondLst>
                            <p:childTnLst>
                              <p:par>
                                <p:cTn id="1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03 0.04653 L 0.00286 -0.24514 L -0.10547 -0.25625 L -0.1888 -0.0368 " pathEditMode="relative" rAng="0" ptsTypes="AAAA">
                                      <p:cBhvr>
                                        <p:cTn id="1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92" y="-1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3750"/>
                            </p:stCondLst>
                            <p:childTnLst>
                              <p:par>
                                <p:cTn id="13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425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4750"/>
                            </p:stCondLst>
                            <p:childTnLst>
                              <p:par>
                                <p:cTn id="13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-0.27643 -0.29491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28" y="-1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675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250"/>
                            </p:stCondLst>
                            <p:childTnLst>
                              <p:par>
                                <p:cTn id="14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0.28542 -0.29722 L 0.44792 -0.3 L 0.23958 0.03334 " pathEditMode="relative" rAng="0" ptsTypes="AAAA">
                                      <p:cBhvr>
                                        <p:cTn id="14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96" y="-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9250"/>
                            </p:stCondLst>
                            <p:childTnLst>
                              <p:par>
                                <p:cTn id="14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975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250"/>
                            </p:stCondLst>
                            <p:childTnLst>
                              <p:par>
                                <p:cTn id="1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07407E-6 L -0.36211 -0.21157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12" y="-1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6" grpId="1"/>
      <p:bldP spid="27" grpId="0"/>
      <p:bldP spid="27" grpId="1"/>
      <p:bldP spid="28" grpId="0"/>
      <p:bldP spid="28" grpId="1"/>
      <p:bldP spid="28" grpId="2"/>
      <p:bldP spid="29" grpId="0"/>
      <p:bldP spid="29" grpId="1"/>
      <p:bldP spid="30" grpId="0"/>
      <p:bldP spid="30" grpId="1"/>
      <p:bldP spid="31" grpId="0"/>
      <p:bldP spid="31" grpId="1"/>
      <p:bldP spid="31" grpId="2"/>
      <p:bldP spid="32" grpId="0"/>
      <p:bldP spid="32" grpId="1"/>
      <p:bldP spid="33" grpId="0"/>
      <p:bldP spid="33" grpId="1"/>
      <p:bldP spid="34" grpId="0"/>
      <p:bldP spid="34" grpId="1"/>
      <p:bldP spid="34" grpId="2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6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3F89-DB3B-4848-B11D-719ED55DA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Association measures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0BAD1-4CB0-4E00-8646-3950F022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FA0BE3-235A-494D-A2B2-B0AF48F20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8</a:t>
            </a:fld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FA35992-16B9-4BF0-B164-B0E591E74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biLevel thresh="75000"/>
            <a:lum bright="-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82" y="1445046"/>
            <a:ext cx="7243618" cy="527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93E71C-7FBD-443E-B6E7-46637FB68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4089" y="5823328"/>
            <a:ext cx="533022" cy="53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1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2A07E-FED8-4769-AA6F-177E9233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Association measures</a:t>
            </a:r>
            <a:br>
              <a:rPr lang="en-GB" dirty="0"/>
            </a:br>
            <a:r>
              <a:rPr lang="en-GB" dirty="0"/>
              <a:t>(cont.)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4D4BD51-0CD3-44F9-9DFA-8C68ADF87D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78577" y="291817"/>
            <a:ext cx="5756405" cy="610147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BE0CA1-D391-41E9-8A66-19070387C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294BD-D76C-4341-975F-DCF479C4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54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1269</Words>
  <Application>Microsoft Office PowerPoint</Application>
  <PresentationFormat>Widescreen</PresentationFormat>
  <Paragraphs>323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ＭＳ Ｐゴシック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Semantics and discourse: Collocations, keywords and reliability of manual coding</vt:lpstr>
      <vt:lpstr>PowerPoint Presentation</vt:lpstr>
      <vt:lpstr>Think about and discuss</vt:lpstr>
      <vt:lpstr>Collocations</vt:lpstr>
      <vt:lpstr>Collocations (cont.)</vt:lpstr>
      <vt:lpstr>‘Shake the box’ model</vt:lpstr>
      <vt:lpstr>Association measures</vt:lpstr>
      <vt:lpstr>Association measures (cont.)</vt:lpstr>
      <vt:lpstr>Association measures (cont.)</vt:lpstr>
      <vt:lpstr>Collocation networks</vt:lpstr>
      <vt:lpstr>CPN (Brezina et al. 2015)</vt:lpstr>
      <vt:lpstr>Keywords</vt:lpstr>
      <vt:lpstr>Keywords (cont.)</vt:lpstr>
      <vt:lpstr>Inter-rater agreement</vt:lpstr>
      <vt:lpstr>Inter-rater agreement (cont.)</vt:lpstr>
      <vt:lpstr>Inter-rater agreement (cont.)</vt:lpstr>
      <vt:lpstr>Inter-rater agreement (cont.)</vt:lpstr>
      <vt:lpstr>Inter-rater agreement (cont.)</vt:lpstr>
      <vt:lpstr>〖Cohen’s κ/AC〗_1</vt:lpstr>
      <vt:lpstr>Inter-rater agreement (cont.)</vt:lpstr>
      <vt:lpstr>Things to remember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Statistics meets corpus linguistics</dc:title>
  <dc:creator>Vaclav Brezina</dc:creator>
  <cp:lastModifiedBy>Vaclav Brezina</cp:lastModifiedBy>
  <cp:revision>198</cp:revision>
  <dcterms:created xsi:type="dcterms:W3CDTF">2017-12-27T14:05:38Z</dcterms:created>
  <dcterms:modified xsi:type="dcterms:W3CDTF">2018-07-02T21:36:16Z</dcterms:modified>
</cp:coreProperties>
</file>