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51" r:id="rId3"/>
    <p:sldId id="258" r:id="rId4"/>
    <p:sldId id="350" r:id="rId5"/>
    <p:sldId id="352" r:id="rId6"/>
    <p:sldId id="354" r:id="rId7"/>
    <p:sldId id="353" r:id="rId8"/>
    <p:sldId id="301" r:id="rId9"/>
    <p:sldId id="298" r:id="rId10"/>
    <p:sldId id="299" r:id="rId11"/>
    <p:sldId id="300" r:id="rId12"/>
    <p:sldId id="355" r:id="rId13"/>
    <p:sldId id="356" r:id="rId14"/>
    <p:sldId id="357" r:id="rId15"/>
    <p:sldId id="358" r:id="rId16"/>
    <p:sldId id="360" r:id="rId17"/>
    <p:sldId id="359" r:id="rId18"/>
    <p:sldId id="361" r:id="rId19"/>
    <p:sldId id="36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3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19326-8080-4A50-8F85-716FCEE4E028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72C9-CB2B-44B7-AB58-6CC9A72F9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40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D5FA809-D0A0-4CF9-AB7C-FFD678BA0B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2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629400" cy="365125"/>
          </a:xfrm>
        </p:spPr>
        <p:txBody>
          <a:bodyPr/>
          <a:lstStyle>
            <a:lvl1pPr>
              <a:defRPr sz="1100"/>
            </a:lvl1pPr>
          </a:lstStyle>
          <a:p>
            <a:pPr algn="l"/>
            <a:r>
              <a:rPr lang="en-GB" dirty="0"/>
              <a:t>Brezina, V. (2018). </a:t>
            </a:r>
            <a:r>
              <a:rPr lang="en-GB" i="1" dirty="0"/>
              <a:t>Statistics in Corpus Linguistics: A Practical Guide</a:t>
            </a:r>
            <a:r>
              <a:rPr lang="en-GB" dirty="0"/>
              <a:t>. Cambridge: Cambridge University Press.</a:t>
            </a:r>
          </a:p>
          <a:p>
            <a:endParaRPr lang="en-GB" dirty="0"/>
          </a:p>
        </p:txBody>
      </p:sp>
      <p:pic>
        <p:nvPicPr>
          <p:cNvPr id="8" name="Picture 4" descr="book cover">
            <a:extLst>
              <a:ext uri="{FF2B5EF4-FFF2-40B4-BE49-F238E27FC236}">
                <a16:creationId xmlns:a16="http://schemas.microsoft.com/office/drawing/2014/main" id="{0593A940-6F11-445C-B7DB-97DF1893A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665" y="4012248"/>
            <a:ext cx="1770392" cy="267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Brezina, V. (2018). </a:t>
            </a:r>
            <a:r>
              <a:rPr lang="en-GB" i="1" dirty="0"/>
              <a:t>Statistics in Corpus Linguistics: A Practical Guide</a:t>
            </a:r>
            <a:r>
              <a:rPr lang="en-GB" dirty="0"/>
              <a:t>. Cambridge: Cambridge University Press.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84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 sz="1100">
                <a:latin typeface="+mj-lt"/>
              </a:defRPr>
            </a:lvl1pPr>
          </a:lstStyle>
          <a:p>
            <a:r>
              <a:rPr lang="en-GB" dirty="0"/>
              <a:t>Brezina, V. (2018). </a:t>
            </a:r>
            <a:r>
              <a:rPr lang="en-GB" i="1" dirty="0"/>
              <a:t>Statistics in Corpus Linguistics: A Practical Guide</a:t>
            </a:r>
            <a:r>
              <a:rPr lang="en-GB" dirty="0"/>
              <a:t>. Cambridge: Cambridge University Press.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7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Brezina, V. (2018). Statistics in Corpus Linguistics: A Practical Guide. Cambridge: Cambridge University Press.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3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Brezina, V. (2018). </a:t>
            </a:r>
            <a:r>
              <a:rPr lang="en-GB" i="1" dirty="0"/>
              <a:t>Statistics in Corpus Linguistics: A Practical Guide</a:t>
            </a:r>
            <a:r>
              <a:rPr lang="en-GB" dirty="0"/>
              <a:t>. Cambridge: Cambridge University Press.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29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Brezina, V. (2018). </a:t>
            </a:r>
            <a:r>
              <a:rPr lang="en-GB" i="1" dirty="0"/>
              <a:t>Statistics in Corpus Linguistics: A Practical Guide</a:t>
            </a:r>
            <a:r>
              <a:rPr lang="en-GB" dirty="0"/>
              <a:t>. Cambridge: Cambridge University Press.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Brezina, V. (2018). </a:t>
            </a:r>
            <a:r>
              <a:rPr lang="en-GB" i="1" dirty="0"/>
              <a:t>Statistics in Corpus Linguistics: A Practical Guide</a:t>
            </a:r>
            <a:r>
              <a:rPr lang="en-GB" dirty="0"/>
              <a:t>. Cambridge: Cambridge University Press.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76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Brezina, V. (2018). </a:t>
            </a:r>
            <a:r>
              <a:rPr lang="en-GB" i="1" dirty="0"/>
              <a:t>Statistics in Corpus Linguistics: A Practical Guide</a:t>
            </a:r>
            <a:r>
              <a:rPr lang="en-GB" dirty="0"/>
              <a:t>. Cambridge: Cambridge University Press.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61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Brezina, V. (2018). </a:t>
            </a:r>
            <a:r>
              <a:rPr lang="en-GB" i="1" dirty="0"/>
              <a:t>Statistics in Corpus Linguistics: A Practical Guide</a:t>
            </a:r>
            <a:r>
              <a:rPr lang="en-GB" dirty="0"/>
              <a:t>. Cambridge: Cambridge University Press.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32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Brezina, V. (2018). </a:t>
            </a:r>
            <a:r>
              <a:rPr lang="en-GB" i="1" dirty="0"/>
              <a:t>Statistics in Corpus Linguistics: A Practical Guide</a:t>
            </a:r>
            <a:r>
              <a:rPr lang="en-GB" dirty="0"/>
              <a:t>. Cambridge: Cambridge University Press.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9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GB" dirty="0"/>
              <a:t>Brezina, V. (2018). </a:t>
            </a:r>
            <a:r>
              <a:rPr lang="en-GB" i="1" dirty="0"/>
              <a:t>Statistics in Corpus Linguistics: A Practical Guide</a:t>
            </a:r>
            <a:r>
              <a:rPr lang="en-GB" dirty="0"/>
              <a:t>. Cambridge: Cambridge University Press.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5C708-6836-464B-81B8-95058C29CD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00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Vocabulary: Frequency, dispersion and diversity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Brezina, V. (2018). </a:t>
            </a:r>
            <a:r>
              <a:rPr lang="en-GB" i="1" dirty="0"/>
              <a:t>Statistics in Corpus Linguistics: A Practical Guide</a:t>
            </a:r>
            <a:r>
              <a:rPr lang="en-GB" dirty="0"/>
              <a:t>. Cambridge: Cambridge University Press.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CC003-C535-4BBD-B541-80BB91BA5B0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76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a) Range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b) Standard deviation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c) </a:t>
            </a:r>
            <a:r>
              <a:rPr lang="en-GB" dirty="0" err="1"/>
              <a:t>Juilland’s</a:t>
            </a:r>
            <a:r>
              <a:rPr lang="en-GB" dirty="0"/>
              <a:t>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523256" y="2964136"/>
                <a:ext cx="5310555" cy="1365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sum</m:t>
                              </m:r>
                              <m: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of</m:t>
                              </m:r>
                              <m: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squared</m:t>
                              </m:r>
                              <m: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distances</m:t>
                              </m:r>
                              <m: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from</m:t>
                              </m:r>
                              <m: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the</m:t>
                              </m:r>
                              <m: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mean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total</m:t>
                              </m:r>
                              <m: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no</m:t>
                              </m:r>
                              <m: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of</m:t>
                              </m:r>
                              <m: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corpus</m:t>
                              </m:r>
                              <m: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parts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256" y="2964136"/>
                <a:ext cx="5310555" cy="1365374"/>
              </a:xfrm>
              <a:prstGeom prst="rect">
                <a:avLst/>
              </a:prstGeom>
              <a:blipFill>
                <a:blip r:embed="rId2"/>
                <a:stretch>
                  <a:fillRect r="-29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Measures of dispersion (cont.)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6D7CE1-9F67-4CC3-8556-A11AF45042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15055" y="1618587"/>
            <a:ext cx="8932303" cy="4075180"/>
          </a:xfrm>
          <a:prstGeom prst="rect">
            <a:avLst/>
          </a:prstGeom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19" y="1987283"/>
            <a:ext cx="8278829" cy="97685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a) Range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b) Standard deviation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c) </a:t>
            </a:r>
            <a:r>
              <a:rPr lang="en-GB" dirty="0" err="1"/>
              <a:t>Juilland’s</a:t>
            </a:r>
            <a:r>
              <a:rPr lang="en-GB" dirty="0"/>
              <a:t> 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Measures of dispersion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935760" y="4986601"/>
                <a:ext cx="6102424" cy="1373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=1− 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Standard</m:t>
                              </m:r>
                              <m: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deviation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mean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no</m:t>
                              </m:r>
                              <m: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of</m:t>
                              </m:r>
                              <m: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corpus</m:t>
                              </m:r>
                              <m: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parts</m:t>
                              </m:r>
                              <m:r>
                                <a:rPr lang="en-GB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60" y="4986601"/>
                <a:ext cx="6102424" cy="13732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 bwMode="auto">
          <a:xfrm>
            <a:off x="5943600" y="4704414"/>
            <a:ext cx="3118846" cy="106604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2400">
              <a:solidFill>
                <a:schemeClr val="bg1"/>
              </a:solidFill>
              <a:latin typeface="Times New Roman" pitchFamily="16" charset="0"/>
              <a:ea typeface="ＭＳ Ｐゴシック" pitchFamily="32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9084" y="4460672"/>
            <a:ext cx="193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observed variation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12377" y="6244481"/>
            <a:ext cx="233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max. possible variation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5222599" y="5708709"/>
            <a:ext cx="4547795" cy="69704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2400">
              <a:solidFill>
                <a:schemeClr val="bg1"/>
              </a:solidFill>
              <a:latin typeface="Times New Roman" pitchFamily="16" charset="0"/>
              <a:ea typeface="ＭＳ Ｐゴシック" pitchFamily="3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35198" y="3687807"/>
            <a:ext cx="6060794" cy="2862322"/>
            <a:chOff x="2987824" y="3872627"/>
            <a:chExt cx="6060794" cy="2862322"/>
          </a:xfrm>
        </p:grpSpPr>
        <p:sp>
          <p:nvSpPr>
            <p:cNvPr id="16" name="TextBox 15"/>
            <p:cNvSpPr txBox="1"/>
            <p:nvPr/>
          </p:nvSpPr>
          <p:spPr>
            <a:xfrm>
              <a:off x="2987825" y="3872627"/>
              <a:ext cx="5927576" cy="286232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endParaRPr lang="en-GB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r>
                <a: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				</a:t>
              </a:r>
            </a:p>
            <a:p>
              <a:r>
                <a:rPr lang="en-GB" sz="3600" dirty="0">
                  <a:solidFill>
                    <a:srgbClr val="C00000"/>
                  </a:solidFill>
                </a:rPr>
                <a:t>											</a:t>
              </a:r>
            </a:p>
            <a:p>
              <a:endParaRPr lang="en-GB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endParaRPr lang="en-GB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endParaRPr lang="en-GB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851920" y="5715744"/>
              <a:ext cx="439248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/>
          </p:spPr>
        </p:cxnSp>
        <p:sp>
          <p:nvSpPr>
            <p:cNvPr id="25" name="TextBox 24"/>
            <p:cNvSpPr txBox="1"/>
            <p:nvPr/>
          </p:nvSpPr>
          <p:spPr>
            <a:xfrm>
              <a:off x="3203848" y="4268033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C00000"/>
                  </a:solidFill>
                </a:rPr>
                <a:t>extremely uneven</a:t>
              </a:r>
            </a:p>
            <a:p>
              <a:r>
                <a:rPr lang="en-GB" sz="2000" dirty="0">
                  <a:solidFill>
                    <a:srgbClr val="C00000"/>
                  </a:solidFill>
                </a:rPr>
                <a:t>distribution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87824" y="4767352"/>
              <a:ext cx="1068869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500" dirty="0">
                  <a:solidFill>
                    <a:srgbClr val="C00000"/>
                  </a:solidFill>
                </a:rPr>
                <a:t>0</a:t>
              </a:r>
              <a:endParaRPr lang="en-GB" sz="115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79749" y="4767352"/>
              <a:ext cx="1068869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500" dirty="0">
                  <a:solidFill>
                    <a:srgbClr val="C00000"/>
                  </a:solidFill>
                </a:rPr>
                <a:t>1</a:t>
              </a:r>
              <a:endParaRPr lang="en-GB" sz="115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665255" y="4237289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perfectly even</a:t>
            </a:r>
          </a:p>
          <a:p>
            <a:r>
              <a:rPr lang="en-GB" sz="2000" dirty="0">
                <a:solidFill>
                  <a:srgbClr val="C00000"/>
                </a:solidFill>
              </a:rPr>
              <a:t>distribution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36" y="4194122"/>
            <a:ext cx="4021075" cy="105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3" name="Group 2052"/>
          <p:cNvGrpSpPr/>
          <p:nvPr/>
        </p:nvGrpSpPr>
        <p:grpSpPr>
          <a:xfrm>
            <a:off x="7329119" y="4722887"/>
            <a:ext cx="972108" cy="913631"/>
            <a:chOff x="7308304" y="1052736"/>
            <a:chExt cx="972108" cy="913631"/>
          </a:xfrm>
        </p:grpSpPr>
        <p:sp>
          <p:nvSpPr>
            <p:cNvPr id="27" name="TextBox 26"/>
            <p:cNvSpPr txBox="1"/>
            <p:nvPr/>
          </p:nvSpPr>
          <p:spPr>
            <a:xfrm>
              <a:off x="7308304" y="1052736"/>
              <a:ext cx="9721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accent2"/>
                  </a:solidFill>
                </a:rPr>
                <a:t>0.59</a:t>
              </a:r>
            </a:p>
          </p:txBody>
        </p:sp>
        <p:cxnSp>
          <p:nvCxnSpPr>
            <p:cNvPr id="29" name="Straight Connector 28"/>
            <p:cNvCxnSpPr>
              <a:stCxn id="27" idx="2"/>
            </p:cNvCxnSpPr>
            <p:nvPr/>
          </p:nvCxnSpPr>
          <p:spPr bwMode="auto">
            <a:xfrm>
              <a:off x="7794358" y="1637511"/>
              <a:ext cx="0" cy="32885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/>
          </p:spPr>
        </p:cxnSp>
      </p:grpSp>
    </p:spTree>
    <p:extLst>
      <p:ext uri="{BB962C8B-B14F-4D97-AF65-F5344CB8AC3E}">
        <p14:creationId xmlns:p14="http://schemas.microsoft.com/office/powerpoint/2010/main" val="343900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/>
      <p:bldP spid="20" grpId="0"/>
      <p:bldP spid="21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D8751-4C7C-4E2F-BAF4-507FF047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Measures of dispersion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169F7-2E73-4A20-AA2B-836EAE31D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d) DP (Deviation of Proportions)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8EAA5-A126-4F87-AA12-A3F9CE7A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Brezina, V. (2018). </a:t>
            </a:r>
            <a:r>
              <a:rPr lang="en-GB" i="1"/>
              <a:t>Statistics in Corpus Linguistics: A Practical Guide</a:t>
            </a:r>
            <a:r>
              <a:rPr lang="en-GB"/>
              <a:t>. Cambridge: Cambridge University Press.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B3D0B-9EF4-42A2-A4B9-050ED3B0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12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F98AE1-F2D3-4256-8590-E33E13D695B2}"/>
                  </a:ext>
                </a:extLst>
              </p:cNvPr>
              <p:cNvSpPr/>
              <p:nvPr/>
            </p:nvSpPr>
            <p:spPr>
              <a:xfrm>
                <a:off x="188495" y="2966148"/>
                <a:ext cx="10672010" cy="925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GB" sz="28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GB" sz="28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GB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Sum</m:t>
                              </m:r>
                              <m:r>
                                <a:rPr lang="en-GB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GB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absolute</m:t>
                              </m:r>
                              <m:r>
                                <a:rPr lang="en-GB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values</m:t>
                              </m:r>
                              <m:r>
                                <a:rPr lang="en-GB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GB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m:rPr>
                                  <m:sty m:val="p"/>
                                </m:rPr>
                                <a:rPr lang="en-GB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observed</m:t>
                              </m:r>
                              <m:r>
                                <a:rPr lang="en-GB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expected</m:t>
                              </m:r>
                              <m:r>
                                <a:rPr lang="en-GB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prop</m:t>
                              </m:r>
                              <m: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num>
                        <m:den>
                          <m: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F98AE1-F2D3-4256-8590-E33E13D69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95" y="2966148"/>
                <a:ext cx="10672010" cy="9257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11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D8751-4C7C-4E2F-BAF4-507FF047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Measures of dispersion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169F7-2E73-4A20-AA2B-836EAE31D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d) DP (Deviation of Proportions)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8EAA5-A126-4F87-AA12-A3F9CE7A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Brezina, V. (2018). </a:t>
            </a:r>
            <a:r>
              <a:rPr lang="en-GB" i="1"/>
              <a:t>Statistics in Corpus Linguistics: A Practical Guide</a:t>
            </a:r>
            <a:r>
              <a:rPr lang="en-GB"/>
              <a:t>. Cambridge: Cambridge University Press.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B3D0B-9EF4-42A2-A4B9-050ED3B0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13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092AFC9-19CD-4DC2-9B81-CD69364741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6223172"/>
                  </p:ext>
                </p:extLst>
              </p:nvPr>
            </p:nvGraphicFramePr>
            <p:xfrm>
              <a:off x="838200" y="2529807"/>
              <a:ext cx="10423359" cy="37394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2382969">
                      <a:extLst>
                        <a:ext uri="{9D8B030D-6E8A-4147-A177-3AD203B41FA5}">
                          <a16:colId xmlns:a16="http://schemas.microsoft.com/office/drawing/2014/main" val="1080589408"/>
                        </a:ext>
                      </a:extLst>
                    </a:gridCol>
                    <a:gridCol w="1147650">
                      <a:extLst>
                        <a:ext uri="{9D8B030D-6E8A-4147-A177-3AD203B41FA5}">
                          <a16:colId xmlns:a16="http://schemas.microsoft.com/office/drawing/2014/main" val="1137305926"/>
                        </a:ext>
                      </a:extLst>
                    </a:gridCol>
                    <a:gridCol w="1148790">
                      <a:extLst>
                        <a:ext uri="{9D8B030D-6E8A-4147-A177-3AD203B41FA5}">
                          <a16:colId xmlns:a16="http://schemas.microsoft.com/office/drawing/2014/main" val="1544936580"/>
                        </a:ext>
                      </a:extLst>
                    </a:gridCol>
                    <a:gridCol w="1148790">
                      <a:extLst>
                        <a:ext uri="{9D8B030D-6E8A-4147-A177-3AD203B41FA5}">
                          <a16:colId xmlns:a16="http://schemas.microsoft.com/office/drawing/2014/main" val="3918178708"/>
                        </a:ext>
                      </a:extLst>
                    </a:gridCol>
                    <a:gridCol w="1148790">
                      <a:extLst>
                        <a:ext uri="{9D8B030D-6E8A-4147-A177-3AD203B41FA5}">
                          <a16:colId xmlns:a16="http://schemas.microsoft.com/office/drawing/2014/main" val="3141095638"/>
                        </a:ext>
                      </a:extLst>
                    </a:gridCol>
                    <a:gridCol w="1148790">
                      <a:extLst>
                        <a:ext uri="{9D8B030D-6E8A-4147-A177-3AD203B41FA5}">
                          <a16:colId xmlns:a16="http://schemas.microsoft.com/office/drawing/2014/main" val="236341702"/>
                        </a:ext>
                      </a:extLst>
                    </a:gridCol>
                    <a:gridCol w="1148790">
                      <a:extLst>
                        <a:ext uri="{9D8B030D-6E8A-4147-A177-3AD203B41FA5}">
                          <a16:colId xmlns:a16="http://schemas.microsoft.com/office/drawing/2014/main" val="1481967734"/>
                        </a:ext>
                      </a:extLst>
                    </a:gridCol>
                    <a:gridCol w="1148790">
                      <a:extLst>
                        <a:ext uri="{9D8B030D-6E8A-4147-A177-3AD203B41FA5}">
                          <a16:colId xmlns:a16="http://schemas.microsoft.com/office/drawing/2014/main" val="1697030352"/>
                        </a:ext>
                      </a:extLst>
                    </a:gridCol>
                  </a:tblGrid>
                  <a:tr h="5348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0">
                              <a:solidFill>
                                <a:schemeClr val="bg1"/>
                              </a:solidFill>
                              <a:effectLst/>
                            </a:rPr>
                            <a:t>Part 1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0">
                              <a:solidFill>
                                <a:schemeClr val="bg1"/>
                              </a:solidFill>
                              <a:effectLst/>
                            </a:rPr>
                            <a:t>Part 2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0" dirty="0">
                              <a:solidFill>
                                <a:schemeClr val="bg1"/>
                              </a:solidFill>
                              <a:effectLst/>
                            </a:rPr>
                            <a:t>Part 3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0">
                              <a:solidFill>
                                <a:schemeClr val="bg1"/>
                              </a:solidFill>
                              <a:effectLst/>
                            </a:rPr>
                            <a:t>Part 4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0">
                              <a:solidFill>
                                <a:schemeClr val="bg1"/>
                              </a:solidFill>
                              <a:effectLst/>
                            </a:rPr>
                            <a:t>Part 5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0">
                              <a:solidFill>
                                <a:schemeClr val="bg1"/>
                              </a:solidFill>
                              <a:effectLst/>
                            </a:rPr>
                            <a:t>Part 6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0">
                              <a:solidFill>
                                <a:schemeClr val="bg1"/>
                              </a:solidFill>
                              <a:effectLst/>
                            </a:rPr>
                            <a:t>Whole corpus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0911142"/>
                      </a:ext>
                    </a:extLst>
                  </a:tr>
                  <a:tr h="31393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Tokens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100,000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100,000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200,000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200,000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200,000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200,000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1,000,000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109561"/>
                      </a:ext>
                    </a:extLst>
                  </a:tr>
                  <a:tr h="76572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Absolute frequency of word w 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 dirty="0">
                              <a:solidFill>
                                <a:schemeClr val="bg1"/>
                              </a:solidFill>
                              <a:effectLst/>
                            </a:rPr>
                            <a:t>10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24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10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50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8216116"/>
                      </a:ext>
                    </a:extLst>
                  </a:tr>
                  <a:tr h="69371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>
                              <a:solidFill>
                                <a:schemeClr val="bg1"/>
                              </a:solidFill>
                              <a:effectLst/>
                            </a:rPr>
                            <a:t>Expected proportion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spc="-1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num>
                                  <m:den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den>
                                </m:f>
                                <m:r>
                                  <a:rPr lang="en-NZ" sz="1800" spc="-1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=0.1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spc="-1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num>
                                  <m:den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den>
                                </m:f>
                                <m:r>
                                  <a:rPr lang="en-NZ" sz="1800" spc="-1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=0.1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spc="-1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num>
                                  <m:den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den>
                                </m:f>
                                <m:r>
                                  <a:rPr lang="en-NZ" sz="1800" spc="-1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=0.2</m:t>
                                </m:r>
                              </m:oMath>
                            </m:oMathPara>
                          </a14:m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spc="-1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num>
                                  <m:den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den>
                                </m:f>
                                <m:r>
                                  <a:rPr lang="en-NZ" sz="1800" spc="-1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=0.2</m:t>
                                </m:r>
                              </m:oMath>
                            </m:oMathPara>
                          </a14:m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spc="-1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num>
                                  <m:den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den>
                                </m:f>
                                <m:r>
                                  <a:rPr lang="en-NZ" sz="1800" spc="-1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=0.2</m:t>
                                </m:r>
                              </m:oMath>
                            </m:oMathPara>
                          </a14:m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spc="-1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num>
                                  <m:den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den>
                                </m:f>
                                <m:r>
                                  <a:rPr lang="en-NZ" sz="1800" spc="-1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=0.2</m:t>
                                </m:r>
                              </m:oMath>
                            </m:oMathPara>
                          </a14:m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3193890"/>
                      </a:ext>
                    </a:extLst>
                  </a:tr>
                  <a:tr h="690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>
                              <a:solidFill>
                                <a:schemeClr val="bg1"/>
                              </a:solidFill>
                              <a:effectLst/>
                            </a:rPr>
                            <a:t>Observed proportion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spc="-1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  <m:r>
                                  <a:rPr lang="en-NZ" sz="1800" spc="-1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=0.2</m:t>
                                </m:r>
                              </m:oMath>
                            </m:oMathPara>
                          </a14:m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spc="-1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  <m:r>
                                  <a:rPr lang="en-NZ" sz="1800" spc="-1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=0.08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spc="-1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  <m:r>
                                  <a:rPr lang="en-NZ" sz="1800" spc="-1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=0.04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spc="-1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  <m:r>
                                  <a:rPr lang="en-NZ" sz="1800" spc="-1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spc="-1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num>
                                  <m:den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  <m:r>
                                  <a:rPr lang="en-NZ" sz="1800" spc="-1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=0.48</m:t>
                                </m:r>
                              </m:oMath>
                            </m:oMathPara>
                          </a14:m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spc="-1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NZ" sz="1800" spc="-1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  <m:r>
                                  <a:rPr lang="en-NZ" sz="1800" spc="-1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=0.2</m:t>
                                </m:r>
                              </m:oMath>
                            </m:oMathPara>
                          </a14:m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4933591"/>
                      </a:ext>
                    </a:extLst>
                  </a:tr>
                  <a:tr h="5348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NZ" sz="1800">
                              <a:solidFill>
                                <a:schemeClr val="bg1"/>
                              </a:solidFill>
                              <a:effectLst/>
                            </a:rPr>
                            <a:t>Absolute differences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NZ" sz="1800">
                              <a:solidFill>
                                <a:schemeClr val="bg1"/>
                              </a:solidFill>
                              <a:effectLst/>
                            </a:rPr>
                            <a:t>0.1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NZ" sz="1800">
                              <a:solidFill>
                                <a:schemeClr val="bg1"/>
                              </a:solidFill>
                              <a:effectLst/>
                            </a:rPr>
                            <a:t>0.02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NZ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0.16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NZ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0.2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NZ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0.28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NZ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NZ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0.76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62585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092AFC9-19CD-4DC2-9B81-CD69364741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6223172"/>
                  </p:ext>
                </p:extLst>
              </p:nvPr>
            </p:nvGraphicFramePr>
            <p:xfrm>
              <a:off x="838200" y="2529807"/>
              <a:ext cx="10423359" cy="37394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2382969">
                      <a:extLst>
                        <a:ext uri="{9D8B030D-6E8A-4147-A177-3AD203B41FA5}">
                          <a16:colId xmlns:a16="http://schemas.microsoft.com/office/drawing/2014/main" val="1080589408"/>
                        </a:ext>
                      </a:extLst>
                    </a:gridCol>
                    <a:gridCol w="1147650">
                      <a:extLst>
                        <a:ext uri="{9D8B030D-6E8A-4147-A177-3AD203B41FA5}">
                          <a16:colId xmlns:a16="http://schemas.microsoft.com/office/drawing/2014/main" val="1137305926"/>
                        </a:ext>
                      </a:extLst>
                    </a:gridCol>
                    <a:gridCol w="1148790">
                      <a:extLst>
                        <a:ext uri="{9D8B030D-6E8A-4147-A177-3AD203B41FA5}">
                          <a16:colId xmlns:a16="http://schemas.microsoft.com/office/drawing/2014/main" val="1544936580"/>
                        </a:ext>
                      </a:extLst>
                    </a:gridCol>
                    <a:gridCol w="1148790">
                      <a:extLst>
                        <a:ext uri="{9D8B030D-6E8A-4147-A177-3AD203B41FA5}">
                          <a16:colId xmlns:a16="http://schemas.microsoft.com/office/drawing/2014/main" val="3918178708"/>
                        </a:ext>
                      </a:extLst>
                    </a:gridCol>
                    <a:gridCol w="1148790">
                      <a:extLst>
                        <a:ext uri="{9D8B030D-6E8A-4147-A177-3AD203B41FA5}">
                          <a16:colId xmlns:a16="http://schemas.microsoft.com/office/drawing/2014/main" val="3141095638"/>
                        </a:ext>
                      </a:extLst>
                    </a:gridCol>
                    <a:gridCol w="1148790">
                      <a:extLst>
                        <a:ext uri="{9D8B030D-6E8A-4147-A177-3AD203B41FA5}">
                          <a16:colId xmlns:a16="http://schemas.microsoft.com/office/drawing/2014/main" val="236341702"/>
                        </a:ext>
                      </a:extLst>
                    </a:gridCol>
                    <a:gridCol w="1148790">
                      <a:extLst>
                        <a:ext uri="{9D8B030D-6E8A-4147-A177-3AD203B41FA5}">
                          <a16:colId xmlns:a16="http://schemas.microsoft.com/office/drawing/2014/main" val="1481967734"/>
                        </a:ext>
                      </a:extLst>
                    </a:gridCol>
                    <a:gridCol w="1148790">
                      <a:extLst>
                        <a:ext uri="{9D8B030D-6E8A-4147-A177-3AD203B41FA5}">
                          <a16:colId xmlns:a16="http://schemas.microsoft.com/office/drawing/2014/main" val="1697030352"/>
                        </a:ext>
                      </a:extLst>
                    </a:gridCol>
                  </a:tblGrid>
                  <a:tr h="6847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0">
                              <a:solidFill>
                                <a:schemeClr val="bg1"/>
                              </a:solidFill>
                              <a:effectLst/>
                            </a:rPr>
                            <a:t>Part 1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0">
                              <a:solidFill>
                                <a:schemeClr val="bg1"/>
                              </a:solidFill>
                              <a:effectLst/>
                            </a:rPr>
                            <a:t>Part 2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0" dirty="0">
                              <a:solidFill>
                                <a:schemeClr val="bg1"/>
                              </a:solidFill>
                              <a:effectLst/>
                            </a:rPr>
                            <a:t>Part 3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0">
                              <a:solidFill>
                                <a:schemeClr val="bg1"/>
                              </a:solidFill>
                              <a:effectLst/>
                            </a:rPr>
                            <a:t>Part 4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0">
                              <a:solidFill>
                                <a:schemeClr val="bg1"/>
                              </a:solidFill>
                              <a:effectLst/>
                            </a:rPr>
                            <a:t>Part 5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0">
                              <a:solidFill>
                                <a:schemeClr val="bg1"/>
                              </a:solidFill>
                              <a:effectLst/>
                            </a:rPr>
                            <a:t>Part 6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0">
                              <a:solidFill>
                                <a:schemeClr val="bg1"/>
                              </a:solidFill>
                              <a:effectLst/>
                            </a:rPr>
                            <a:t>Whole corpus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0911142"/>
                      </a:ext>
                    </a:extLst>
                  </a:tr>
                  <a:tr h="3693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Tokens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100,000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100,000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200,000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200,000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200,000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200,000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1,000,000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109561"/>
                      </a:ext>
                    </a:extLst>
                  </a:tr>
                  <a:tr h="76572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Absolute frequency of word w 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 dirty="0">
                              <a:solidFill>
                                <a:schemeClr val="bg1"/>
                              </a:solidFill>
                              <a:effectLst/>
                            </a:rPr>
                            <a:t>10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24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10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50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8216116"/>
                      </a:ext>
                    </a:extLst>
                  </a:tr>
                  <a:tr h="69371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>
                              <a:solidFill>
                                <a:schemeClr val="bg1"/>
                              </a:solidFill>
                              <a:effectLst/>
                            </a:rPr>
                            <a:t>Expected proportion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36195" marB="36195">
                        <a:blipFill>
                          <a:blip r:embed="rId2"/>
                          <a:stretch>
                            <a:fillRect l="-207407" t="-264035" r="-600529" b="-1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36195" marB="36195">
                        <a:blipFill>
                          <a:blip r:embed="rId2"/>
                          <a:stretch>
                            <a:fillRect l="-309043" t="-264035" r="-503723" b="-1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36195" marB="36195">
                        <a:blipFill>
                          <a:blip r:embed="rId2"/>
                          <a:stretch>
                            <a:fillRect l="-406878" t="-264035" r="-401058" b="-1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36195" marB="36195">
                        <a:blipFill>
                          <a:blip r:embed="rId2"/>
                          <a:stretch>
                            <a:fillRect l="-509574" t="-264035" r="-303191" b="-1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36195" marB="36195">
                        <a:blipFill>
                          <a:blip r:embed="rId2"/>
                          <a:stretch>
                            <a:fillRect l="-606349" t="-264035" r="-201587" b="-1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36195" marB="36195">
                        <a:blipFill>
                          <a:blip r:embed="rId2"/>
                          <a:stretch>
                            <a:fillRect l="-710106" t="-264035" r="-102660" b="-1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3193890"/>
                      </a:ext>
                    </a:extLst>
                  </a:tr>
                  <a:tr h="690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>
                              <a:solidFill>
                                <a:schemeClr val="bg1"/>
                              </a:solidFill>
                              <a:effectLst/>
                            </a:rPr>
                            <a:t>Observed proportion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36195" marB="36195">
                        <a:blipFill>
                          <a:blip r:embed="rId2"/>
                          <a:stretch>
                            <a:fillRect l="-207407" t="-364035" r="-600529" b="-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36195" marB="36195">
                        <a:blipFill>
                          <a:blip r:embed="rId2"/>
                          <a:stretch>
                            <a:fillRect l="-309043" t="-364035" r="-503723" b="-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36195" marB="36195">
                        <a:blipFill>
                          <a:blip r:embed="rId2"/>
                          <a:stretch>
                            <a:fillRect l="-406878" t="-364035" r="-401058" b="-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36195" marB="36195">
                        <a:blipFill>
                          <a:blip r:embed="rId2"/>
                          <a:stretch>
                            <a:fillRect l="-509574" t="-364035" r="-303191" b="-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36195" marB="36195">
                        <a:blipFill>
                          <a:blip r:embed="rId2"/>
                          <a:stretch>
                            <a:fillRect l="-606349" t="-364035" r="-201587" b="-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36195" marB="36195">
                        <a:blipFill>
                          <a:blip r:embed="rId2"/>
                          <a:stretch>
                            <a:fillRect l="-710106" t="-364035" r="-102660" b="-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NZ" sz="1800" spc="-1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4933591"/>
                      </a:ext>
                    </a:extLst>
                  </a:tr>
                  <a:tr h="5348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NZ" sz="1800">
                              <a:solidFill>
                                <a:schemeClr val="bg1"/>
                              </a:solidFill>
                              <a:effectLst/>
                            </a:rPr>
                            <a:t>Absolute differences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NZ" sz="1800">
                              <a:solidFill>
                                <a:schemeClr val="bg1"/>
                              </a:solidFill>
                              <a:effectLst/>
                            </a:rPr>
                            <a:t>0.1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NZ" sz="1800">
                              <a:solidFill>
                                <a:schemeClr val="bg1"/>
                              </a:solidFill>
                              <a:effectLst/>
                            </a:rPr>
                            <a:t>0.02</a:t>
                          </a:r>
                          <a:endParaRPr lang="en-GB" sz="18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NZ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0.16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NZ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0.2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NZ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0.28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NZ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NZ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0.76</a:t>
                          </a:r>
                          <a:endParaRPr lang="en-GB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36195" marB="36195"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62585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4A4F94AE-F896-406B-BA35-EB302D7FEA9F}"/>
              </a:ext>
            </a:extLst>
          </p:cNvPr>
          <p:cNvSpPr/>
          <p:nvPr/>
        </p:nvSpPr>
        <p:spPr>
          <a:xfrm>
            <a:off x="10736179" y="5687593"/>
            <a:ext cx="663742" cy="66875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1C4E293-418C-4871-8E40-6645B96CF5E2}"/>
                  </a:ext>
                </a:extLst>
              </p:cNvPr>
              <p:cNvSpPr/>
              <p:nvPr/>
            </p:nvSpPr>
            <p:spPr>
              <a:xfrm>
                <a:off x="7170820" y="1329072"/>
                <a:ext cx="4415591" cy="79734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GB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GB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0.76</m:t>
                          </m:r>
                        </m:num>
                        <m:den>
                          <m:r>
                            <a:rPr lang="en-GB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=0.38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1C4E293-418C-4871-8E40-6645B96C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820" y="1329072"/>
                <a:ext cx="4415591" cy="7973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5ABC511-35C1-40B9-B8BB-563C5ABD7F08}"/>
              </a:ext>
            </a:extLst>
          </p:cNvPr>
          <p:cNvCxnSpPr>
            <a:stCxn id="8" idx="6"/>
          </p:cNvCxnSpPr>
          <p:nvPr/>
        </p:nvCxnSpPr>
        <p:spPr>
          <a:xfrm flipV="1">
            <a:off x="11399921" y="1949116"/>
            <a:ext cx="186490" cy="4072856"/>
          </a:xfrm>
          <a:prstGeom prst="bentConnector2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92CB6F-5FB2-43FC-A8E4-E1C758E35EEC}"/>
              </a:ext>
            </a:extLst>
          </p:cNvPr>
          <p:cNvGrpSpPr/>
          <p:nvPr/>
        </p:nvGrpSpPr>
        <p:grpSpPr>
          <a:xfrm>
            <a:off x="5351159" y="2515249"/>
            <a:ext cx="6060794" cy="2862322"/>
            <a:chOff x="2987824" y="3872627"/>
            <a:chExt cx="6060794" cy="286232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F290BE-9890-4786-A21E-0D29CC326672}"/>
                </a:ext>
              </a:extLst>
            </p:cNvPr>
            <p:cNvSpPr txBox="1"/>
            <p:nvPr/>
          </p:nvSpPr>
          <p:spPr>
            <a:xfrm>
              <a:off x="2987825" y="3872627"/>
              <a:ext cx="5927576" cy="286232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endParaRPr lang="en-GB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r>
                <a: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				</a:t>
              </a:r>
            </a:p>
            <a:p>
              <a:r>
                <a:rPr lang="en-GB" sz="3600" dirty="0">
                  <a:solidFill>
                    <a:srgbClr val="C00000"/>
                  </a:solidFill>
                </a:rPr>
                <a:t>											</a:t>
              </a:r>
            </a:p>
            <a:p>
              <a:endParaRPr lang="en-GB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endParaRPr lang="en-GB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endParaRPr lang="en-GB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9530FAB-DC18-4366-B83B-236D09ED969E}"/>
                </a:ext>
              </a:extLst>
            </p:cNvPr>
            <p:cNvCxnSpPr/>
            <p:nvPr/>
          </p:nvCxnSpPr>
          <p:spPr bwMode="auto">
            <a:xfrm>
              <a:off x="3851920" y="5715744"/>
              <a:ext cx="439248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F838CB-C8D5-46E6-80CD-AF9FE2A9E0D5}"/>
                </a:ext>
              </a:extLst>
            </p:cNvPr>
            <p:cNvSpPr txBox="1"/>
            <p:nvPr/>
          </p:nvSpPr>
          <p:spPr>
            <a:xfrm>
              <a:off x="7283671" y="4318514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C00000"/>
                  </a:solidFill>
                </a:rPr>
                <a:t>extremely uneven</a:t>
              </a:r>
            </a:p>
            <a:p>
              <a:r>
                <a:rPr lang="en-GB" sz="2000" dirty="0">
                  <a:solidFill>
                    <a:srgbClr val="C00000"/>
                  </a:solidFill>
                </a:rPr>
                <a:t>distribution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C7C1C8-763C-4794-B047-8B7E1F32D475}"/>
                </a:ext>
              </a:extLst>
            </p:cNvPr>
            <p:cNvSpPr/>
            <p:nvPr/>
          </p:nvSpPr>
          <p:spPr>
            <a:xfrm>
              <a:off x="2987824" y="4767352"/>
              <a:ext cx="1068869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500" dirty="0">
                  <a:solidFill>
                    <a:srgbClr val="C00000"/>
                  </a:solidFill>
                </a:rPr>
                <a:t>0</a:t>
              </a:r>
              <a:endParaRPr lang="en-GB" sz="115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1A5317-1806-4574-BB15-74607C9BD4CE}"/>
                </a:ext>
              </a:extLst>
            </p:cNvPr>
            <p:cNvSpPr/>
            <p:nvPr/>
          </p:nvSpPr>
          <p:spPr>
            <a:xfrm>
              <a:off x="7979749" y="4767352"/>
              <a:ext cx="1068869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500" dirty="0">
                  <a:solidFill>
                    <a:srgbClr val="C00000"/>
                  </a:solidFill>
                </a:rPr>
                <a:t>1</a:t>
              </a:r>
              <a:endParaRPr lang="en-GB" sz="115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7C0BF8F-63E4-4AAE-BF79-3DDBEC5EAEA3}"/>
              </a:ext>
            </a:extLst>
          </p:cNvPr>
          <p:cNvSpPr txBox="1"/>
          <p:nvPr/>
        </p:nvSpPr>
        <p:spPr>
          <a:xfrm>
            <a:off x="5387952" y="2975617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perfectly even</a:t>
            </a:r>
          </a:p>
          <a:p>
            <a:r>
              <a:rPr lang="en-GB" sz="2000" dirty="0">
                <a:solidFill>
                  <a:srgbClr val="C00000"/>
                </a:solidFill>
              </a:rPr>
              <a:t>distribution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469043-3953-4810-866F-362DE5F31BEB}"/>
              </a:ext>
            </a:extLst>
          </p:cNvPr>
          <p:cNvGrpSpPr/>
          <p:nvPr/>
        </p:nvGrpSpPr>
        <p:grpSpPr>
          <a:xfrm>
            <a:off x="7201095" y="3566965"/>
            <a:ext cx="972108" cy="913631"/>
            <a:chOff x="6476351" y="1064734"/>
            <a:chExt cx="972108" cy="9136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80366C-8E37-4E35-8DED-8606F0D5601E}"/>
                </a:ext>
              </a:extLst>
            </p:cNvPr>
            <p:cNvSpPr txBox="1"/>
            <p:nvPr/>
          </p:nvSpPr>
          <p:spPr>
            <a:xfrm>
              <a:off x="6476351" y="1064734"/>
              <a:ext cx="9721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accent2"/>
                  </a:solidFill>
                </a:rPr>
                <a:t>0.38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33855A3-25E5-485E-BF75-BCAFE0C13190}"/>
                </a:ext>
              </a:extLst>
            </p:cNvPr>
            <p:cNvCxnSpPr>
              <a:stCxn id="24" idx="2"/>
            </p:cNvCxnSpPr>
            <p:nvPr/>
          </p:nvCxnSpPr>
          <p:spPr bwMode="auto">
            <a:xfrm>
              <a:off x="6962405" y="1649509"/>
              <a:ext cx="0" cy="32885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/>
          </p:spPr>
        </p:cxnSp>
      </p:grpSp>
    </p:spTree>
    <p:extLst>
      <p:ext uri="{BB962C8B-B14F-4D97-AF65-F5344CB8AC3E}">
        <p14:creationId xmlns:p14="http://schemas.microsoft.com/office/powerpoint/2010/main" val="7274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5386-5863-4DE1-84CF-7713310C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reduced frequency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B093A-02F9-44EC-A12A-55DA1647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Brezina, V. (2018). </a:t>
            </a:r>
            <a:r>
              <a:rPr lang="en-GB" i="1"/>
              <a:t>Statistics in Corpus Linguistics: A Practical Guide</a:t>
            </a:r>
            <a:r>
              <a:rPr lang="en-GB"/>
              <a:t>. Cambridge: Cambridge University Press.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9C7B0-ED22-445D-A33B-8D203939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14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0F7E517-7C44-4302-BE8F-576DCFE54DA1}"/>
                  </a:ext>
                </a:extLst>
              </p:cNvPr>
              <p:cNvSpPr/>
              <p:nvPr/>
            </p:nvSpPr>
            <p:spPr>
              <a:xfrm>
                <a:off x="838200" y="1979686"/>
                <a:ext cx="10900611" cy="1605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ARF</m:t>
                      </m:r>
                      <m:r>
                        <a:rPr lang="en-GB" sz="24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den>
                      </m:f>
                      <m:r>
                        <a:rPr lang="en-GB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distance</m:t>
                                      </m:r>
                                    </m:e>
                                    <m:sub>
                                      <m:r>
                                        <a:rPr lang="en-GB" sz="24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v</m:t>
                                  </m:r>
                                  <m:r>
                                    <a:rPr lang="en-GB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  <m:r>
                            <a:rPr lang="en-GB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func>
                            <m:funcPr>
                              <m:ctrlPr>
                                <a:rPr lang="en-GB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distance</m:t>
                                      </m:r>
                                    </m:e>
                                    <m:sub>
                                      <m:r>
                                        <a:rPr lang="en-GB" sz="24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v</m:t>
                                  </m:r>
                                  <m:r>
                                    <a:rPr lang="en-GB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  <m:r>
                            <a:rPr lang="en-GB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func>
                            <m:funcPr>
                              <m:ctrlPr>
                                <a:rPr lang="en-GB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distance</m:t>
                                      </m:r>
                                    </m:e>
                                    <m:sub>
                                      <m:r>
                                        <a:rPr lang="en-GB" sz="24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GB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v</m:t>
                                  </m:r>
                                  <m:r>
                                    <a:rPr lang="en-GB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  <m:r>
                            <a:rPr lang="en-GB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… 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GB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GB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total</m:t>
                        </m:r>
                        <m:r>
                          <a:rPr lang="en-GB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corpus</m:t>
                        </m:r>
                        <m:r>
                          <a:rPr lang="en-GB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tokens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absolute</m:t>
                        </m:r>
                        <m:r>
                          <a:rPr lang="en-GB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frequency</m:t>
                        </m:r>
                        <m:r>
                          <a:rPr lang="en-GB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of</m:t>
                        </m:r>
                        <m:r>
                          <a:rPr lang="en-GB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word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0F7E517-7C44-4302-BE8F-576DCFE54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79686"/>
                <a:ext cx="10900611" cy="1605311"/>
              </a:xfrm>
              <a:prstGeom prst="rect">
                <a:avLst/>
              </a:prstGeom>
              <a:blipFill>
                <a:blip r:embed="rId2"/>
                <a:stretch>
                  <a:fillRect l="-895" b="-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674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5386-5863-4DE1-84CF-7713310C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reduced frequency (cont.)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B093A-02F9-44EC-A12A-55DA1647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Brezina, V. (2018). </a:t>
            </a:r>
            <a:r>
              <a:rPr lang="en-GB" i="1"/>
              <a:t>Statistics in Corpus Linguistics: A Practical Guide</a:t>
            </a:r>
            <a:r>
              <a:rPr lang="en-GB"/>
              <a:t>. Cambridge: Cambridge University Press.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9C7B0-ED22-445D-A33B-8D203939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15</a:t>
            </a:fld>
            <a:endParaRPr lang="en-GB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21AC59B-3590-4277-BA30-89A3B3BA97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48127" y="1878821"/>
            <a:ext cx="12288253" cy="425569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B1FB7F3-B871-41F3-AA33-88BA2FA87AFE}"/>
              </a:ext>
            </a:extLst>
          </p:cNvPr>
          <p:cNvSpPr txBox="1"/>
          <p:nvPr/>
        </p:nvSpPr>
        <p:spPr>
          <a:xfrm>
            <a:off x="3801977" y="5216932"/>
            <a:ext cx="642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Absolute frequency = 5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2F43FB2-0C04-44DB-BA99-4CC1D0943376}"/>
              </a:ext>
            </a:extLst>
          </p:cNvPr>
          <p:cNvSpPr txBox="1"/>
          <p:nvPr/>
        </p:nvSpPr>
        <p:spPr>
          <a:xfrm>
            <a:off x="1155029" y="3255489"/>
            <a:ext cx="324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ARF = 1.000095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B6AE72-EC02-458B-8895-2BABE0798209}"/>
              </a:ext>
            </a:extLst>
          </p:cNvPr>
          <p:cNvSpPr txBox="1"/>
          <p:nvPr/>
        </p:nvSpPr>
        <p:spPr>
          <a:xfrm>
            <a:off x="7483640" y="3136612"/>
            <a:ext cx="324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ARF = 4.999995</a:t>
            </a:r>
            <a:endParaRPr lang="en-GB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Think about and discuss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of these two short texts is more lexically diverse?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Brezina, V. (2018). </a:t>
            </a:r>
            <a:r>
              <a:rPr lang="en-GB" i="1"/>
              <a:t>Statistics in Corpus Linguistics: A Practical Guide</a:t>
            </a:r>
            <a:r>
              <a:rPr lang="en-GB"/>
              <a:t>. Cambridge: Cambridge University Press.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16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005962-E4BA-4DC9-831F-DD38EC11F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28064"/>
            <a:ext cx="10149474" cy="37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32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04B2-B4B7-496F-B8C6-650D823D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TTR, STTR and MATTR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25D5E-A728-4EE6-BFCC-1EF6BB96A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Lexical diversity of texts.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52AF7-B6D7-499C-B11F-7BA5D86F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Brezina, V. (2018). </a:t>
            </a:r>
            <a:r>
              <a:rPr lang="en-GB" i="1"/>
              <a:t>Statistics in Corpus Linguistics: A Practical Guide</a:t>
            </a:r>
            <a:r>
              <a:rPr lang="en-GB"/>
              <a:t>. Cambridge: Cambridge University Press.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3523E-08EE-4E89-A185-B572502B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17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00EC0F-6A40-45CF-A38A-EF2598983DD9}"/>
                  </a:ext>
                </a:extLst>
              </p:cNvPr>
              <p:cNvSpPr/>
              <p:nvPr/>
            </p:nvSpPr>
            <p:spPr>
              <a:xfrm>
                <a:off x="838200" y="3017242"/>
                <a:ext cx="7777770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type</m:t>
                      </m:r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GB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GB" sz="28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ken</m:t>
                      </m:r>
                      <m:r>
                        <a:rPr lang="en-GB" sz="28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ratio</m:t>
                      </m:r>
                      <m:r>
                        <a:rPr lang="en-GB" sz="28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no</m:t>
                          </m:r>
                          <m: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types</m:t>
                          </m:r>
                          <m: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text</m:t>
                          </m:r>
                          <m: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corpus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no</m:t>
                          </m:r>
                          <m: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tokens</m:t>
                          </m:r>
                          <m: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text</m:t>
                          </m:r>
                          <m: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corpus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00EC0F-6A40-45CF-A38A-EF2598983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17242"/>
                <a:ext cx="7777770" cy="984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920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7236-22F7-45D7-8FD4-64F04E52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TTR, STTR and MATTR (cont.)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91E67-1B57-4A86-B3CD-9431C2AB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Brezina, V. (2018). </a:t>
            </a:r>
            <a:r>
              <a:rPr lang="en-GB" i="1"/>
              <a:t>Statistics in Corpus Linguistics: A Practical Guide</a:t>
            </a:r>
            <a:r>
              <a:rPr lang="en-GB"/>
              <a:t>. Cambridge: Cambridge University Press.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EE6FB-1AF1-4378-8131-29E3465F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18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0DD82D-D1EE-4670-B7AF-ABFBDF2A8C2C}"/>
              </a:ext>
            </a:extLst>
          </p:cNvPr>
          <p:cNvSpPr/>
          <p:nvPr/>
        </p:nvSpPr>
        <p:spPr>
          <a:xfrm>
            <a:off x="1034716" y="2093495"/>
            <a:ext cx="3164305" cy="7820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F20368-6366-44C5-96D4-8A3DEEA12B48}"/>
              </a:ext>
            </a:extLst>
          </p:cNvPr>
          <p:cNvSpPr/>
          <p:nvPr/>
        </p:nvSpPr>
        <p:spPr>
          <a:xfrm>
            <a:off x="1034716" y="3040063"/>
            <a:ext cx="8169442" cy="7820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D395E0-FB59-4391-91B4-49A236471F48}"/>
              </a:ext>
            </a:extLst>
          </p:cNvPr>
          <p:cNvSpPr/>
          <p:nvPr/>
        </p:nvSpPr>
        <p:spPr>
          <a:xfrm>
            <a:off x="1034716" y="3982454"/>
            <a:ext cx="4957010" cy="7820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632C52-1A8D-44B5-B7B0-2A5E624BA0B3}"/>
              </a:ext>
            </a:extLst>
          </p:cNvPr>
          <p:cNvSpPr/>
          <p:nvPr/>
        </p:nvSpPr>
        <p:spPr>
          <a:xfrm>
            <a:off x="11498179" y="1239253"/>
            <a:ext cx="100262" cy="482466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5680A2-099E-4501-8ABF-3B5667E83755}"/>
              </a:ext>
            </a:extLst>
          </p:cNvPr>
          <p:cNvSpPr txBox="1"/>
          <p:nvPr/>
        </p:nvSpPr>
        <p:spPr>
          <a:xfrm>
            <a:off x="10790321" y="579816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DC122-01B6-4FAE-B48B-FE4A78123E87}"/>
              </a:ext>
            </a:extLst>
          </p:cNvPr>
          <p:cNvSpPr txBox="1"/>
          <p:nvPr/>
        </p:nvSpPr>
        <p:spPr>
          <a:xfrm>
            <a:off x="10814385" y="1135677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325A43-6A71-482D-A16C-18020536E646}"/>
              </a:ext>
            </a:extLst>
          </p:cNvPr>
          <p:cNvSpPr txBox="1"/>
          <p:nvPr/>
        </p:nvSpPr>
        <p:spPr>
          <a:xfrm rot="16200000">
            <a:off x="10751811" y="3089118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TTR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56015B-9D08-4AC0-ABA0-F22BF363E8B4}"/>
              </a:ext>
            </a:extLst>
          </p:cNvPr>
          <p:cNvGrpSpPr/>
          <p:nvPr/>
        </p:nvGrpSpPr>
        <p:grpSpPr>
          <a:xfrm>
            <a:off x="920416" y="1864769"/>
            <a:ext cx="1126958" cy="3781525"/>
            <a:chOff x="920416" y="1864769"/>
            <a:chExt cx="1126958" cy="378152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CB3207-AB6A-4066-9151-0ABFCE4B72A8}"/>
                </a:ext>
              </a:extLst>
            </p:cNvPr>
            <p:cNvSpPr/>
            <p:nvPr/>
          </p:nvSpPr>
          <p:spPr>
            <a:xfrm>
              <a:off x="982579" y="1864769"/>
              <a:ext cx="593558" cy="32244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C535D3E-B785-47C0-A6CC-6666FE73B90D}"/>
                </a:ext>
              </a:extLst>
            </p:cNvPr>
            <p:cNvCxnSpPr/>
            <p:nvPr/>
          </p:nvCxnSpPr>
          <p:spPr>
            <a:xfrm>
              <a:off x="936458" y="5269831"/>
              <a:ext cx="6858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B7E253-C044-40ED-99FA-610C8FCBFDFA}"/>
                </a:ext>
              </a:extLst>
            </p:cNvPr>
            <p:cNvSpPr txBox="1"/>
            <p:nvPr/>
          </p:nvSpPr>
          <p:spPr>
            <a:xfrm>
              <a:off x="920416" y="5276962"/>
              <a:ext cx="1126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window</a:t>
              </a:r>
              <a:r>
                <a:rPr lang="en-US" dirty="0"/>
                <a:t> </a:t>
              </a:r>
              <a:endParaRPr lang="en-GB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D471BC-7235-4F49-975F-B3FABB885458}"/>
              </a:ext>
            </a:extLst>
          </p:cNvPr>
          <p:cNvGrpSpPr/>
          <p:nvPr/>
        </p:nvGrpSpPr>
        <p:grpSpPr>
          <a:xfrm>
            <a:off x="1532020" y="1860758"/>
            <a:ext cx="1126958" cy="3771887"/>
            <a:chOff x="922420" y="1864769"/>
            <a:chExt cx="1126958" cy="377188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84F98D-C0F8-46C5-9376-41C7751793A1}"/>
                </a:ext>
              </a:extLst>
            </p:cNvPr>
            <p:cNvSpPr/>
            <p:nvPr/>
          </p:nvSpPr>
          <p:spPr>
            <a:xfrm>
              <a:off x="982579" y="1864769"/>
              <a:ext cx="593558" cy="32244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2CD43CA-00C9-48E0-A8AF-EE43E539CFEF}"/>
                </a:ext>
              </a:extLst>
            </p:cNvPr>
            <p:cNvCxnSpPr/>
            <p:nvPr/>
          </p:nvCxnSpPr>
          <p:spPr>
            <a:xfrm>
              <a:off x="936458" y="5269831"/>
              <a:ext cx="6858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C81E48-1037-4147-81CC-A21C16D9C31A}"/>
                </a:ext>
              </a:extLst>
            </p:cNvPr>
            <p:cNvSpPr txBox="1"/>
            <p:nvPr/>
          </p:nvSpPr>
          <p:spPr>
            <a:xfrm>
              <a:off x="922420" y="5267324"/>
              <a:ext cx="1126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window</a:t>
              </a:r>
              <a:r>
                <a:rPr lang="en-US" dirty="0"/>
                <a:t> </a:t>
              </a:r>
              <a:endParaRPr lang="en-GB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AACC7C-5FCC-44E0-898A-5DB88D41669B}"/>
              </a:ext>
            </a:extLst>
          </p:cNvPr>
          <p:cNvGrpSpPr/>
          <p:nvPr/>
        </p:nvGrpSpPr>
        <p:grpSpPr>
          <a:xfrm>
            <a:off x="2141616" y="1868780"/>
            <a:ext cx="1126958" cy="3771887"/>
            <a:chOff x="922420" y="1864769"/>
            <a:chExt cx="1126958" cy="377188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D9133D-E8B2-4189-AF30-7DD5E1FBC261}"/>
                </a:ext>
              </a:extLst>
            </p:cNvPr>
            <p:cNvSpPr/>
            <p:nvPr/>
          </p:nvSpPr>
          <p:spPr>
            <a:xfrm>
              <a:off x="982579" y="1864769"/>
              <a:ext cx="593558" cy="32244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E100F5D-AFCA-42C8-B626-04BB5596EBE4}"/>
                </a:ext>
              </a:extLst>
            </p:cNvPr>
            <p:cNvCxnSpPr/>
            <p:nvPr/>
          </p:nvCxnSpPr>
          <p:spPr>
            <a:xfrm>
              <a:off x="936458" y="5269831"/>
              <a:ext cx="6858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820A41-2DB3-49CB-8C8C-B509D403B094}"/>
                </a:ext>
              </a:extLst>
            </p:cNvPr>
            <p:cNvSpPr txBox="1"/>
            <p:nvPr/>
          </p:nvSpPr>
          <p:spPr>
            <a:xfrm>
              <a:off x="922420" y="5267324"/>
              <a:ext cx="1126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window</a:t>
              </a:r>
              <a:r>
                <a:rPr lang="en-US" dirty="0"/>
                <a:t> </a:t>
              </a:r>
              <a:endParaRPr lang="en-GB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ECB02D-D778-4233-833B-5C4FD5AAC659}"/>
              </a:ext>
            </a:extLst>
          </p:cNvPr>
          <p:cNvGrpSpPr/>
          <p:nvPr/>
        </p:nvGrpSpPr>
        <p:grpSpPr>
          <a:xfrm>
            <a:off x="2747208" y="1860758"/>
            <a:ext cx="1126958" cy="3771887"/>
            <a:chOff x="922420" y="1864769"/>
            <a:chExt cx="1126958" cy="377188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BC7E1BE-C509-40AC-8D77-6E43CF6380FF}"/>
                </a:ext>
              </a:extLst>
            </p:cNvPr>
            <p:cNvSpPr/>
            <p:nvPr/>
          </p:nvSpPr>
          <p:spPr>
            <a:xfrm>
              <a:off x="982579" y="1864769"/>
              <a:ext cx="593558" cy="32244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12418F1-820C-4DB8-AC06-B6E7523195F2}"/>
                </a:ext>
              </a:extLst>
            </p:cNvPr>
            <p:cNvCxnSpPr/>
            <p:nvPr/>
          </p:nvCxnSpPr>
          <p:spPr>
            <a:xfrm>
              <a:off x="936458" y="5269831"/>
              <a:ext cx="6858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F3B8CE-E065-41F2-B9F6-781721685138}"/>
                </a:ext>
              </a:extLst>
            </p:cNvPr>
            <p:cNvSpPr txBox="1"/>
            <p:nvPr/>
          </p:nvSpPr>
          <p:spPr>
            <a:xfrm>
              <a:off x="922420" y="5267324"/>
              <a:ext cx="1126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window</a:t>
              </a:r>
              <a:r>
                <a:rPr lang="en-US" dirty="0"/>
                <a:t> </a:t>
              </a:r>
              <a:endParaRPr lang="en-GB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2A3BFE-EDE6-44FC-B354-072CD455CE4F}"/>
              </a:ext>
            </a:extLst>
          </p:cNvPr>
          <p:cNvGrpSpPr/>
          <p:nvPr/>
        </p:nvGrpSpPr>
        <p:grpSpPr>
          <a:xfrm>
            <a:off x="8559878" y="1868780"/>
            <a:ext cx="1126958" cy="3771887"/>
            <a:chOff x="922420" y="1864769"/>
            <a:chExt cx="1126958" cy="377188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6BA5477-1421-4A15-99C3-7EACDE4A8C25}"/>
                </a:ext>
              </a:extLst>
            </p:cNvPr>
            <p:cNvSpPr/>
            <p:nvPr/>
          </p:nvSpPr>
          <p:spPr>
            <a:xfrm>
              <a:off x="982579" y="1864769"/>
              <a:ext cx="593558" cy="32244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0301B12-7727-4D9E-857A-A404F0118478}"/>
                </a:ext>
              </a:extLst>
            </p:cNvPr>
            <p:cNvCxnSpPr/>
            <p:nvPr/>
          </p:nvCxnSpPr>
          <p:spPr>
            <a:xfrm>
              <a:off x="936458" y="5269831"/>
              <a:ext cx="6858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EC9C7D8-63FC-4A46-95A2-AAAB8BECEFAB}"/>
                </a:ext>
              </a:extLst>
            </p:cNvPr>
            <p:cNvSpPr txBox="1"/>
            <p:nvPr/>
          </p:nvSpPr>
          <p:spPr>
            <a:xfrm>
              <a:off x="922420" y="5267324"/>
              <a:ext cx="1126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window</a:t>
              </a:r>
              <a:r>
                <a:rPr lang="en-US" dirty="0"/>
                <a:t> </a:t>
              </a:r>
              <a:endParaRPr lang="en-GB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63CFDC5-1458-4B89-B721-679CD03E6FF6}"/>
              </a:ext>
            </a:extLst>
          </p:cNvPr>
          <p:cNvSpPr txBox="1"/>
          <p:nvPr/>
        </p:nvSpPr>
        <p:spPr>
          <a:xfrm>
            <a:off x="3618085" y="5093243"/>
            <a:ext cx="452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………………………………………………………………………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1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7236-22F7-45D7-8FD4-64F04E52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TTR, STTR and MATTR (cont.)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91E67-1B57-4A86-B3CD-9431C2AB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Brezina, V. (2018). </a:t>
            </a:r>
            <a:r>
              <a:rPr lang="en-GB" i="1"/>
              <a:t>Statistics in Corpus Linguistics: A Practical Guide</a:t>
            </a:r>
            <a:r>
              <a:rPr lang="en-GB"/>
              <a:t>. Cambridge: Cambridge University Press.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EE6FB-1AF1-4378-8131-29E3465F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19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0DD82D-D1EE-4670-B7AF-ABFBDF2A8C2C}"/>
              </a:ext>
            </a:extLst>
          </p:cNvPr>
          <p:cNvSpPr/>
          <p:nvPr/>
        </p:nvSpPr>
        <p:spPr>
          <a:xfrm>
            <a:off x="1034716" y="2093495"/>
            <a:ext cx="3164305" cy="7820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F20368-6366-44C5-96D4-8A3DEEA12B48}"/>
              </a:ext>
            </a:extLst>
          </p:cNvPr>
          <p:cNvSpPr/>
          <p:nvPr/>
        </p:nvSpPr>
        <p:spPr>
          <a:xfrm>
            <a:off x="1034716" y="3040063"/>
            <a:ext cx="8169442" cy="7820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D395E0-FB59-4391-91B4-49A236471F48}"/>
              </a:ext>
            </a:extLst>
          </p:cNvPr>
          <p:cNvSpPr/>
          <p:nvPr/>
        </p:nvSpPr>
        <p:spPr>
          <a:xfrm>
            <a:off x="1034716" y="3982454"/>
            <a:ext cx="4957010" cy="7820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632C52-1A8D-44B5-B7B0-2A5E624BA0B3}"/>
              </a:ext>
            </a:extLst>
          </p:cNvPr>
          <p:cNvSpPr/>
          <p:nvPr/>
        </p:nvSpPr>
        <p:spPr>
          <a:xfrm>
            <a:off x="11498179" y="1239253"/>
            <a:ext cx="100262" cy="482466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5680A2-099E-4501-8ABF-3B5667E83755}"/>
              </a:ext>
            </a:extLst>
          </p:cNvPr>
          <p:cNvSpPr txBox="1"/>
          <p:nvPr/>
        </p:nvSpPr>
        <p:spPr>
          <a:xfrm>
            <a:off x="10790321" y="579816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DC122-01B6-4FAE-B48B-FE4A78123E87}"/>
              </a:ext>
            </a:extLst>
          </p:cNvPr>
          <p:cNvSpPr txBox="1"/>
          <p:nvPr/>
        </p:nvSpPr>
        <p:spPr>
          <a:xfrm>
            <a:off x="10814385" y="1135677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325A43-6A71-482D-A16C-18020536E646}"/>
              </a:ext>
            </a:extLst>
          </p:cNvPr>
          <p:cNvSpPr txBox="1"/>
          <p:nvPr/>
        </p:nvSpPr>
        <p:spPr>
          <a:xfrm rot="16200000">
            <a:off x="10751811" y="3089118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TTR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56015B-9D08-4AC0-ABA0-F22BF363E8B4}"/>
              </a:ext>
            </a:extLst>
          </p:cNvPr>
          <p:cNvGrpSpPr/>
          <p:nvPr/>
        </p:nvGrpSpPr>
        <p:grpSpPr>
          <a:xfrm>
            <a:off x="920416" y="1864769"/>
            <a:ext cx="1126958" cy="3781525"/>
            <a:chOff x="920416" y="1864769"/>
            <a:chExt cx="1126958" cy="378152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CB3207-AB6A-4066-9151-0ABFCE4B72A8}"/>
                </a:ext>
              </a:extLst>
            </p:cNvPr>
            <p:cNvSpPr/>
            <p:nvPr/>
          </p:nvSpPr>
          <p:spPr>
            <a:xfrm>
              <a:off x="982579" y="1864769"/>
              <a:ext cx="593558" cy="32244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C535D3E-B785-47C0-A6CC-6666FE73B90D}"/>
                </a:ext>
              </a:extLst>
            </p:cNvPr>
            <p:cNvCxnSpPr/>
            <p:nvPr/>
          </p:nvCxnSpPr>
          <p:spPr>
            <a:xfrm>
              <a:off x="936458" y="5269831"/>
              <a:ext cx="6858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B7E253-C044-40ED-99FA-610C8FCBFDFA}"/>
                </a:ext>
              </a:extLst>
            </p:cNvPr>
            <p:cNvSpPr txBox="1"/>
            <p:nvPr/>
          </p:nvSpPr>
          <p:spPr>
            <a:xfrm>
              <a:off x="920416" y="5276962"/>
              <a:ext cx="1126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window</a:t>
              </a:r>
              <a:r>
                <a:rPr lang="en-US" dirty="0"/>
                <a:t>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2884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6 0.00138 L 0.62644 -0.00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1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133B-F873-4517-85D2-706F58864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1F23F5-3BD6-4BEC-959B-D63563C1F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374" y="256970"/>
            <a:ext cx="9937955" cy="586408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CBEF7-D074-4081-AE6B-216AA1AC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Brezina, V. (2018). </a:t>
            </a:r>
            <a:r>
              <a:rPr lang="en-GB" i="1"/>
              <a:t>Statistics in Corpus Linguistics: A Practical Guide</a:t>
            </a:r>
            <a:r>
              <a:rPr lang="en-GB"/>
              <a:t>. Cambridge: Cambridge University Press.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40F44-C08B-46E1-830E-B6C5A93D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2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DE2188-023E-4520-9CCD-85896FC10CD2}"/>
              </a:ext>
            </a:extLst>
          </p:cNvPr>
          <p:cNvGrpSpPr/>
          <p:nvPr/>
        </p:nvGrpSpPr>
        <p:grpSpPr>
          <a:xfrm>
            <a:off x="5922706" y="3500958"/>
            <a:ext cx="723901" cy="584775"/>
            <a:chOff x="5922706" y="3500958"/>
            <a:chExt cx="723901" cy="5847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726EBA-C031-45D6-B727-F20EC794D3CC}"/>
                </a:ext>
              </a:extLst>
            </p:cNvPr>
            <p:cNvSpPr txBox="1"/>
            <p:nvPr/>
          </p:nvSpPr>
          <p:spPr>
            <a:xfrm>
              <a:off x="6065275" y="3500958"/>
              <a:ext cx="5813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B0F0"/>
                  </a:solidFill>
                </a:rPr>
                <a:t>*</a:t>
              </a:r>
              <a:endParaRPr lang="en-GB" sz="3200" dirty="0">
                <a:solidFill>
                  <a:srgbClr val="00B0F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7AA4D9-5991-4024-8835-DC51D290BC16}"/>
                </a:ext>
              </a:extLst>
            </p:cNvPr>
            <p:cNvSpPr txBox="1"/>
            <p:nvPr/>
          </p:nvSpPr>
          <p:spPr>
            <a:xfrm>
              <a:off x="5922706" y="3567315"/>
              <a:ext cx="389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</a:rPr>
                <a:t>O</a:t>
              </a:r>
              <a:endParaRPr lang="en-GB" sz="16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744C16-5045-4AD8-9D99-24D9E80C9EEC}"/>
              </a:ext>
            </a:extLst>
          </p:cNvPr>
          <p:cNvGrpSpPr/>
          <p:nvPr/>
        </p:nvGrpSpPr>
        <p:grpSpPr>
          <a:xfrm>
            <a:off x="5930723" y="3508975"/>
            <a:ext cx="723901" cy="584775"/>
            <a:chOff x="5922706" y="3500958"/>
            <a:chExt cx="723901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1DF4A-02CE-4EA8-AD00-16C043EC5EB7}"/>
                </a:ext>
              </a:extLst>
            </p:cNvPr>
            <p:cNvSpPr txBox="1"/>
            <p:nvPr/>
          </p:nvSpPr>
          <p:spPr>
            <a:xfrm>
              <a:off x="6065275" y="3500958"/>
              <a:ext cx="5813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B0F0"/>
                  </a:solidFill>
                </a:rPr>
                <a:t>*</a:t>
              </a:r>
              <a:endParaRPr lang="en-GB" sz="3200" dirty="0">
                <a:solidFill>
                  <a:srgbClr val="00B0F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B31E0A-F9F3-49ED-B222-7EF69ED159E6}"/>
                </a:ext>
              </a:extLst>
            </p:cNvPr>
            <p:cNvSpPr txBox="1"/>
            <p:nvPr/>
          </p:nvSpPr>
          <p:spPr>
            <a:xfrm>
              <a:off x="5922706" y="3567315"/>
              <a:ext cx="389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</a:rPr>
                <a:t>O</a:t>
              </a:r>
              <a:endParaRPr lang="en-GB" sz="16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A86E87-331F-419D-A102-6950F511C5DA}"/>
              </a:ext>
            </a:extLst>
          </p:cNvPr>
          <p:cNvGrpSpPr/>
          <p:nvPr/>
        </p:nvGrpSpPr>
        <p:grpSpPr>
          <a:xfrm>
            <a:off x="5938741" y="3492934"/>
            <a:ext cx="723901" cy="584775"/>
            <a:chOff x="5922706" y="3500958"/>
            <a:chExt cx="723901" cy="5847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CB7F36-C60C-4E6E-BA66-8B1D58E90765}"/>
                </a:ext>
              </a:extLst>
            </p:cNvPr>
            <p:cNvSpPr txBox="1"/>
            <p:nvPr/>
          </p:nvSpPr>
          <p:spPr>
            <a:xfrm>
              <a:off x="6065275" y="3500958"/>
              <a:ext cx="5813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B0F0"/>
                  </a:solidFill>
                </a:rPr>
                <a:t>*</a:t>
              </a:r>
              <a:endParaRPr lang="en-GB" sz="3200" dirty="0">
                <a:solidFill>
                  <a:srgbClr val="00B0F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8DE071-0DCD-448E-8076-83A7BDAB5386}"/>
                </a:ext>
              </a:extLst>
            </p:cNvPr>
            <p:cNvSpPr txBox="1"/>
            <p:nvPr/>
          </p:nvSpPr>
          <p:spPr>
            <a:xfrm>
              <a:off x="5922706" y="3567315"/>
              <a:ext cx="389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</a:rPr>
                <a:t>O</a:t>
              </a:r>
              <a:endParaRPr lang="en-GB" sz="16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8A34CC7-B713-484B-B355-64DEEB9EB74D}"/>
              </a:ext>
            </a:extLst>
          </p:cNvPr>
          <p:cNvSpPr txBox="1"/>
          <p:nvPr/>
        </p:nvSpPr>
        <p:spPr>
          <a:xfrm>
            <a:off x="8455807" y="5936384"/>
            <a:ext cx="166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Snipes (1982)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2EFC84-9413-4432-A2E1-A741E87280D8}"/>
              </a:ext>
            </a:extLst>
          </p:cNvPr>
          <p:cNvSpPr/>
          <p:nvPr/>
        </p:nvSpPr>
        <p:spPr>
          <a:xfrm>
            <a:off x="679130" y="3835637"/>
            <a:ext cx="10342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dirty="0"/>
              <a:t> </a:t>
            </a:r>
            <a:r>
              <a:rPr lang="en-GB" sz="3200" dirty="0">
                <a:solidFill>
                  <a:srgbClr val="C00000"/>
                </a:solidFill>
              </a:rPr>
              <a:t>“</a:t>
            </a:r>
            <a:r>
              <a:rPr lang="en-GB" sz="3200" b="1" dirty="0">
                <a:solidFill>
                  <a:srgbClr val="C00000"/>
                </a:solidFill>
              </a:rPr>
              <a:t>You simply cannot kill him before he kills you, if you rush.”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825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25 3.33333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25 -1.85185E-6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>
                <a:solidFill>
                  <a:schemeClr val="bg1"/>
                </a:solidFill>
              </a:rPr>
              <a:t>There are different concepts of a ‘word’ – token, type, lemma and lexeme.</a:t>
            </a:r>
          </a:p>
          <a:p>
            <a:pPr lvl="0"/>
            <a:r>
              <a:rPr lang="en-GB" dirty="0" err="1">
                <a:solidFill>
                  <a:schemeClr val="bg1"/>
                </a:solidFill>
              </a:rPr>
              <a:t>Zipf’s</a:t>
            </a:r>
            <a:r>
              <a:rPr lang="en-GB" dirty="0">
                <a:solidFill>
                  <a:schemeClr val="bg1"/>
                </a:solidFill>
              </a:rPr>
              <a:t> law describes the distribution of words in corpora and their rapidly diminishing frequency.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To fully describe a word in a corpus we need to provide both the word’s frequency and its dispersion.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Different dispersion measures (Range, SD, CV, CV%, </a:t>
            </a:r>
            <a:r>
              <a:rPr lang="en-GB" dirty="0" err="1">
                <a:solidFill>
                  <a:schemeClr val="bg1"/>
                </a:solidFill>
              </a:rPr>
              <a:t>Juilland’s</a:t>
            </a:r>
            <a:r>
              <a:rPr lang="en-GB" dirty="0">
                <a:solidFill>
                  <a:schemeClr val="bg1"/>
                </a:solidFill>
              </a:rPr>
              <a:t> D, DP) are appropriate in different situations. 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The average reduced frequency (ARF) is a measure that combines both frequency and dispersion; it can be used with corpora that are not divided into different parts (</a:t>
            </a:r>
            <a:r>
              <a:rPr lang="en-GB" dirty="0" err="1">
                <a:solidFill>
                  <a:schemeClr val="bg1"/>
                </a:solidFill>
              </a:rPr>
              <a:t>subcorpora</a:t>
            </a:r>
            <a:r>
              <a:rPr lang="en-GB" dirty="0">
                <a:solidFill>
                  <a:schemeClr val="bg1"/>
                </a:solidFill>
              </a:rPr>
              <a:t>).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TTR is a measure of lexical diversity; it is sensitive to text length.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STTR and MATTR are alternative measures of lexical diversity that can be used with texts of varying lengths.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Brezina, V. (2018). </a:t>
            </a:r>
            <a:r>
              <a:rPr lang="en-GB" i="1"/>
              <a:t>Statistics in Corpus Linguistics: A Practical Guide</a:t>
            </a:r>
            <a:r>
              <a:rPr lang="en-GB"/>
              <a:t>. Cambridge: Cambridge University Press.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1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Think about and discuss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GB" dirty="0"/>
              <a:t>How would you define a word?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GB" dirty="0"/>
              <a:t>How many words do the following two sentences consist of?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rgbClr val="C00000"/>
                </a:solidFill>
              </a:rPr>
              <a:t>“</a:t>
            </a:r>
            <a:r>
              <a:rPr lang="en-GB" b="1" dirty="0">
                <a:solidFill>
                  <a:srgbClr val="C00000"/>
                </a:solidFill>
              </a:rPr>
              <a:t>You simply cannot kill him before he kills you, if you rush.”</a:t>
            </a:r>
            <a:endParaRPr lang="en-GB" dirty="0">
              <a:solidFill>
                <a:schemeClr val="tx1"/>
              </a:solidFill>
            </a:endParaRPr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Brezina, V. (2018). </a:t>
            </a:r>
            <a:r>
              <a:rPr lang="en-GB" i="1"/>
              <a:t>Statistics in Corpus Linguistics: A Practical Guide</a:t>
            </a:r>
            <a:r>
              <a:rPr lang="en-GB"/>
              <a:t>. Cambridge: Cambridge University Press.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3</a:t>
            </a:fld>
            <a:endParaRPr lang="en-GB"/>
          </a:p>
        </p:txBody>
      </p:sp>
      <p:sp>
        <p:nvSpPr>
          <p:cNvPr id="6" name="Rectangular Callout 3">
            <a:extLst>
              <a:ext uri="{FF2B5EF4-FFF2-40B4-BE49-F238E27FC236}">
                <a16:creationId xmlns:a16="http://schemas.microsoft.com/office/drawing/2014/main" id="{B1948E90-8EDD-44F3-8ACD-D4F757290948}"/>
              </a:ext>
            </a:extLst>
          </p:cNvPr>
          <p:cNvSpPr/>
          <p:nvPr/>
        </p:nvSpPr>
        <p:spPr bwMode="auto">
          <a:xfrm>
            <a:off x="5374037" y="4371110"/>
            <a:ext cx="4752528" cy="864096"/>
          </a:xfrm>
          <a:prstGeom prst="wedgeRectCallout">
            <a:avLst>
              <a:gd name="adj1" fmla="val -61196"/>
              <a:gd name="adj2" fmla="val -147872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6" charset="0"/>
                <a:ea typeface="ＭＳ Ｐゴシック" pitchFamily="32" charset="-128"/>
              </a:rPr>
              <a:t>12 tokens, 10 types, 9 lemmas</a:t>
            </a:r>
          </a:p>
        </p:txBody>
      </p:sp>
    </p:spTree>
    <p:extLst>
      <p:ext uri="{BB962C8B-B14F-4D97-AF65-F5344CB8AC3E}">
        <p14:creationId xmlns:p14="http://schemas.microsoft.com/office/powerpoint/2010/main" val="228562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Tokens, types, lemmas and lexemes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500188"/>
            <a:ext cx="11573105" cy="495314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You</a:t>
            </a:r>
            <a:r>
              <a:rPr lang="en-GB" b="1" baseline="30000" dirty="0">
                <a:solidFill>
                  <a:schemeClr val="tx1"/>
                </a:solidFill>
              </a:rPr>
              <a:t>1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simply</a:t>
            </a:r>
            <a:r>
              <a:rPr lang="en-GB" b="1" baseline="30000" dirty="0">
                <a:solidFill>
                  <a:schemeClr val="tx1"/>
                </a:solidFill>
              </a:rPr>
              <a:t>2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 cannot</a:t>
            </a:r>
            <a:r>
              <a:rPr lang="en-GB" b="1" baseline="30000" dirty="0">
                <a:solidFill>
                  <a:schemeClr val="tx1"/>
                </a:solidFill>
              </a:rPr>
              <a:t>3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 kill</a:t>
            </a:r>
            <a:r>
              <a:rPr lang="en-GB" b="1" baseline="30000" dirty="0">
                <a:solidFill>
                  <a:schemeClr val="tx1"/>
                </a:solidFill>
              </a:rPr>
              <a:t>4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him </a:t>
            </a:r>
            <a:r>
              <a:rPr lang="en-GB" b="1" baseline="30000" dirty="0">
                <a:solidFill>
                  <a:schemeClr val="tx1"/>
                </a:solidFill>
              </a:rPr>
              <a:t>5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before</a:t>
            </a:r>
            <a:r>
              <a:rPr lang="en-GB" b="1" baseline="30000" dirty="0">
                <a:solidFill>
                  <a:schemeClr val="tx1"/>
                </a:solidFill>
              </a:rPr>
              <a:t>6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 he</a:t>
            </a:r>
            <a:r>
              <a:rPr lang="en-GB" b="1" baseline="30000" dirty="0">
                <a:solidFill>
                  <a:schemeClr val="tx1"/>
                </a:solidFill>
              </a:rPr>
              <a:t>7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 kills</a:t>
            </a:r>
            <a:r>
              <a:rPr lang="en-GB" b="1" baseline="30000" dirty="0">
                <a:solidFill>
                  <a:schemeClr val="tx1"/>
                </a:solidFill>
              </a:rPr>
              <a:t>8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 you</a:t>
            </a:r>
            <a:r>
              <a:rPr lang="en-GB" b="1" baseline="30000" dirty="0">
                <a:solidFill>
                  <a:schemeClr val="tx1"/>
                </a:solidFill>
              </a:rPr>
              <a:t>9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 if </a:t>
            </a:r>
            <a:r>
              <a:rPr lang="en-GB" b="1" baseline="30000" dirty="0">
                <a:solidFill>
                  <a:schemeClr val="tx1"/>
                </a:solidFill>
              </a:rPr>
              <a:t>10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you</a:t>
            </a:r>
            <a:r>
              <a:rPr lang="en-GB" b="1" baseline="30000" dirty="0">
                <a:solidFill>
                  <a:schemeClr val="tx1"/>
                </a:solidFill>
              </a:rPr>
              <a:t>11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 rush</a:t>
            </a:r>
            <a:r>
              <a:rPr lang="en-GB" b="1" baseline="30000" dirty="0">
                <a:solidFill>
                  <a:schemeClr val="tx1"/>
                </a:solidFill>
              </a:rPr>
              <a:t>12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endParaRPr lang="en-GB" b="1" dirty="0">
              <a:solidFill>
                <a:srgbClr val="C00000"/>
              </a:solidFill>
            </a:endParaRPr>
          </a:p>
          <a:p>
            <a:endParaRPr lang="en-NZ" sz="1050" dirty="0"/>
          </a:p>
          <a:p>
            <a:pPr marL="0" indent="0">
              <a:buNone/>
            </a:pPr>
            <a:endParaRPr lang="en-GB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You</a:t>
            </a:r>
            <a:r>
              <a:rPr lang="en-GB" b="1" baseline="30000" dirty="0">
                <a:solidFill>
                  <a:schemeClr val="tx1"/>
                </a:solidFill>
              </a:rPr>
              <a:t>1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simply</a:t>
            </a:r>
            <a:r>
              <a:rPr lang="en-GB" b="1" baseline="30000" dirty="0">
                <a:solidFill>
                  <a:schemeClr val="tx1"/>
                </a:solidFill>
              </a:rPr>
              <a:t>2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 cannot</a:t>
            </a:r>
            <a:r>
              <a:rPr lang="en-GB" b="1" baseline="30000" dirty="0">
                <a:solidFill>
                  <a:schemeClr val="tx1"/>
                </a:solidFill>
              </a:rPr>
              <a:t>3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 kill</a:t>
            </a:r>
            <a:r>
              <a:rPr lang="en-GB" b="1" baseline="30000" dirty="0">
                <a:solidFill>
                  <a:schemeClr val="tx1"/>
                </a:solidFill>
              </a:rPr>
              <a:t>4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him </a:t>
            </a:r>
            <a:r>
              <a:rPr lang="en-GB" b="1" baseline="30000" dirty="0">
                <a:solidFill>
                  <a:schemeClr val="tx1"/>
                </a:solidFill>
              </a:rPr>
              <a:t>5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before</a:t>
            </a:r>
            <a:r>
              <a:rPr lang="en-GB" b="1" baseline="30000" dirty="0">
                <a:solidFill>
                  <a:schemeClr val="tx1"/>
                </a:solidFill>
              </a:rPr>
              <a:t>6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 he</a:t>
            </a:r>
            <a:r>
              <a:rPr lang="en-GB" b="1" baseline="30000" dirty="0">
                <a:solidFill>
                  <a:schemeClr val="tx1"/>
                </a:solidFill>
              </a:rPr>
              <a:t>7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 kills</a:t>
            </a:r>
            <a:r>
              <a:rPr lang="en-GB" b="1" baseline="30000" dirty="0">
                <a:solidFill>
                  <a:schemeClr val="tx1"/>
                </a:solidFill>
              </a:rPr>
              <a:t>8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 if </a:t>
            </a:r>
            <a:r>
              <a:rPr lang="en-GB" b="1" baseline="30000" dirty="0">
                <a:solidFill>
                  <a:schemeClr val="tx1"/>
                </a:solidFill>
              </a:rPr>
              <a:t>9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rush</a:t>
            </a:r>
            <a:r>
              <a:rPr lang="en-GB" b="1" baseline="30000" dirty="0">
                <a:solidFill>
                  <a:schemeClr val="tx1"/>
                </a:solidFill>
              </a:rPr>
              <a:t>10</a:t>
            </a:r>
            <a:r>
              <a:rPr lang="en-GB" b="1" dirty="0">
                <a:solidFill>
                  <a:schemeClr val="tx1"/>
                </a:solidFill>
              </a:rPr>
              <a:t>|</a:t>
            </a:r>
          </a:p>
          <a:p>
            <a:pPr marL="0" indent="0"/>
            <a:endParaRPr lang="en-GB" sz="1050" b="1" dirty="0">
              <a:solidFill>
                <a:srgbClr val="C00000"/>
              </a:solidFill>
            </a:endParaRPr>
          </a:p>
          <a:p>
            <a:pPr marL="0" indent="0"/>
            <a:endParaRPr lang="en-GB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YOU</a:t>
            </a:r>
            <a:r>
              <a:rPr lang="en-GB" b="1" baseline="30000" dirty="0">
                <a:solidFill>
                  <a:schemeClr val="tx1"/>
                </a:solidFill>
              </a:rPr>
              <a:t>1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SIMPLY</a:t>
            </a:r>
            <a:r>
              <a:rPr lang="en-GB" b="1" baseline="30000" dirty="0">
                <a:solidFill>
                  <a:schemeClr val="tx1"/>
                </a:solidFill>
              </a:rPr>
              <a:t>2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 CAN</a:t>
            </a:r>
            <a:r>
              <a:rPr lang="en-GB" b="1" baseline="30000" dirty="0">
                <a:solidFill>
                  <a:schemeClr val="tx1"/>
                </a:solidFill>
              </a:rPr>
              <a:t>3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 NOT</a:t>
            </a:r>
            <a:r>
              <a:rPr lang="en-GB" b="1" baseline="30000" dirty="0">
                <a:solidFill>
                  <a:schemeClr val="tx1"/>
                </a:solidFill>
              </a:rPr>
              <a:t>4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 KILL</a:t>
            </a:r>
            <a:r>
              <a:rPr lang="en-GB" b="1" baseline="30000" dirty="0">
                <a:solidFill>
                  <a:schemeClr val="tx1"/>
                </a:solidFill>
              </a:rPr>
              <a:t>5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HE</a:t>
            </a:r>
            <a:r>
              <a:rPr lang="en-GB" b="1" baseline="30000" dirty="0">
                <a:solidFill>
                  <a:schemeClr val="tx1"/>
                </a:solidFill>
              </a:rPr>
              <a:t>6</a:t>
            </a:r>
            <a:r>
              <a:rPr lang="en-GB" b="1" dirty="0">
                <a:solidFill>
                  <a:schemeClr val="tx1"/>
                </a:solidFill>
              </a:rPr>
              <a:t>| </a:t>
            </a:r>
            <a:r>
              <a:rPr lang="en-GB" b="1" dirty="0">
                <a:solidFill>
                  <a:srgbClr val="C00000"/>
                </a:solidFill>
              </a:rPr>
              <a:t>BEFORE</a:t>
            </a:r>
            <a:r>
              <a:rPr lang="en-GB" b="1" baseline="30000" dirty="0">
                <a:solidFill>
                  <a:schemeClr val="tx1"/>
                </a:solidFill>
              </a:rPr>
              <a:t>7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  IF </a:t>
            </a:r>
            <a:r>
              <a:rPr lang="en-GB" b="1" baseline="30000" dirty="0">
                <a:solidFill>
                  <a:schemeClr val="tx1"/>
                </a:solidFill>
              </a:rPr>
              <a:t>8</a:t>
            </a:r>
            <a:r>
              <a:rPr lang="en-GB" b="1" dirty="0">
                <a:solidFill>
                  <a:schemeClr val="tx1"/>
                </a:solidFill>
              </a:rPr>
              <a:t>|</a:t>
            </a:r>
            <a:r>
              <a:rPr lang="en-GB" b="1" dirty="0">
                <a:solidFill>
                  <a:srgbClr val="C00000"/>
                </a:solidFill>
              </a:rPr>
              <a:t>RUSH</a:t>
            </a:r>
            <a:r>
              <a:rPr lang="en-GB" b="1" baseline="30000" dirty="0">
                <a:solidFill>
                  <a:schemeClr val="tx1"/>
                </a:solidFill>
              </a:rPr>
              <a:t>9</a:t>
            </a:r>
            <a:endParaRPr lang="en-GB" b="1" dirty="0">
              <a:solidFill>
                <a:schemeClr val="tx1"/>
              </a:solidFill>
            </a:endParaRPr>
          </a:p>
          <a:p>
            <a:pPr marL="0" indent="0"/>
            <a:endParaRPr lang="en-GB" b="1" dirty="0">
              <a:solidFill>
                <a:schemeClr val="tx1"/>
              </a:solidFill>
            </a:endParaRPr>
          </a:p>
          <a:p>
            <a:pPr marL="0" indent="0"/>
            <a:endParaRPr lang="en-GB" sz="900" b="1" dirty="0">
              <a:solidFill>
                <a:schemeClr val="tx1"/>
              </a:solidFill>
            </a:endParaRPr>
          </a:p>
          <a:p>
            <a:pPr marL="0" indent="0"/>
            <a:endParaRPr lang="en-GB" b="1" dirty="0">
              <a:solidFill>
                <a:srgbClr val="C00000"/>
              </a:solidFill>
            </a:endParaRPr>
          </a:p>
          <a:p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10837210" y="150602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tokens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20933" y="289629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types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0894540" y="4286576"/>
            <a:ext cx="1152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defRPr>
            </a:lvl2pPr>
            <a:lvl3pPr>
              <a:defRPr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defRPr>
            </a:lvl3pPr>
            <a:lvl4pPr>
              <a:defRPr sz="16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defRPr>
            </a:lvl4pPr>
            <a:lvl5pPr>
              <a:defRPr sz="16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defRPr>
            </a:lvl5pPr>
            <a:lvl6pPr>
              <a:buFont typeface="Times New Roman" pitchFamily="18" charset="0"/>
              <a:defRPr sz="16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defRPr>
            </a:lvl6pPr>
            <a:lvl7pPr>
              <a:buFont typeface="Times New Roman" pitchFamily="18" charset="0"/>
              <a:defRPr sz="16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defRPr>
            </a:lvl7pPr>
            <a:lvl8pPr>
              <a:buFont typeface="Times New Roman" pitchFamily="18" charset="0"/>
              <a:defRPr sz="16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defRPr>
            </a:lvl8pPr>
            <a:lvl9pPr>
              <a:buFont typeface="Times New Roman" pitchFamily="18" charset="0"/>
              <a:defRPr sz="16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defTabSz="457200">
              <a:buClr>
                <a:srgbClr val="000000"/>
              </a:buClr>
              <a:buSzPct val="100000"/>
            </a:pPr>
            <a:r>
              <a:rPr lang="en-GB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lemmas</a:t>
            </a:r>
          </a:p>
        </p:txBody>
      </p:sp>
    </p:spTree>
    <p:extLst>
      <p:ext uri="{BB962C8B-B14F-4D97-AF65-F5344CB8AC3E}">
        <p14:creationId xmlns:p14="http://schemas.microsoft.com/office/powerpoint/2010/main" val="33865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9081-45F0-4288-9A8C-E3AB8C1E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Tokens, types, lemmas and lexemes (cont.)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DE43B-2DDC-4A0F-ABFC-A5BACD7E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Brezina, V. (2018). </a:t>
            </a:r>
            <a:r>
              <a:rPr lang="en-GB" i="1"/>
              <a:t>Statistics in Corpus Linguistics: A Practical Guide</a:t>
            </a:r>
            <a:r>
              <a:rPr lang="en-GB"/>
              <a:t>. Cambridge: Cambridge University Press.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DBB5B-1F93-442A-980F-365A7101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0F3CBA-0BC0-4BF1-8645-41800A21F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58957"/>
              </p:ext>
            </p:extLst>
          </p:nvPr>
        </p:nvGraphicFramePr>
        <p:xfrm>
          <a:off x="838200" y="1913021"/>
          <a:ext cx="10515600" cy="382604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381427">
                  <a:extLst>
                    <a:ext uri="{9D8B030D-6E8A-4147-A177-3AD203B41FA5}">
                      <a16:colId xmlns:a16="http://schemas.microsoft.com/office/drawing/2014/main" val="1006850133"/>
                    </a:ext>
                  </a:extLst>
                </a:gridCol>
                <a:gridCol w="4066518">
                  <a:extLst>
                    <a:ext uri="{9D8B030D-6E8A-4147-A177-3AD203B41FA5}">
                      <a16:colId xmlns:a16="http://schemas.microsoft.com/office/drawing/2014/main" val="445814740"/>
                    </a:ext>
                  </a:extLst>
                </a:gridCol>
                <a:gridCol w="4067655">
                  <a:extLst>
                    <a:ext uri="{9D8B030D-6E8A-4147-A177-3AD203B41FA5}">
                      <a16:colId xmlns:a16="http://schemas.microsoft.com/office/drawing/2014/main" val="4000759161"/>
                    </a:ext>
                  </a:extLst>
                </a:gridCol>
              </a:tblGrid>
              <a:tr h="410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800">
                          <a:solidFill>
                            <a:schemeClr val="bg1"/>
                          </a:solidFill>
                          <a:effectLst/>
                        </a:rPr>
                        <a:t>Definition of a word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800">
                          <a:solidFill>
                            <a:schemeClr val="bg1"/>
                          </a:solidFill>
                          <a:effectLst/>
                        </a:rPr>
                        <a:t>Advantages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800">
                          <a:solidFill>
                            <a:schemeClr val="bg1"/>
                          </a:solidFill>
                          <a:effectLst/>
                        </a:rPr>
                        <a:t>Disadvantages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145140"/>
                  </a:ext>
                </a:extLst>
              </a:tr>
              <a:tr h="1283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800" dirty="0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800" dirty="0">
                          <a:solidFill>
                            <a:schemeClr val="bg1"/>
                          </a:solidFill>
                          <a:effectLst/>
                        </a:rPr>
                        <a:t>Low-inference category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800">
                          <a:solidFill>
                            <a:schemeClr val="bg1"/>
                          </a:solidFill>
                          <a:effectLst/>
                        </a:rPr>
                        <a:t>No distinction between forms with multiple grammatical functions and/or meanings 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10180"/>
                  </a:ext>
                </a:extLst>
              </a:tr>
              <a:tr h="847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800">
                          <a:solidFill>
                            <a:schemeClr val="bg1"/>
                          </a:solidFill>
                          <a:effectLst/>
                        </a:rPr>
                        <a:t>Lemma 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800" dirty="0">
                          <a:solidFill>
                            <a:schemeClr val="bg1"/>
                          </a:solidFill>
                          <a:effectLst/>
                        </a:rPr>
                        <a:t>Distinction between forms with different grammatical functions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800">
                          <a:solidFill>
                            <a:schemeClr val="bg1"/>
                          </a:solidFill>
                          <a:effectLst/>
                        </a:rPr>
                        <a:t>POS tagging and lemmatisation involved (possible sources of error)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46315"/>
                  </a:ext>
                </a:extLst>
              </a:tr>
              <a:tr h="1283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800" dirty="0">
                          <a:solidFill>
                            <a:schemeClr val="bg1"/>
                          </a:solidFill>
                          <a:effectLst/>
                        </a:rPr>
                        <a:t>Lexeme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800" dirty="0">
                          <a:solidFill>
                            <a:schemeClr val="bg1"/>
                          </a:solidFill>
                          <a:effectLst/>
                        </a:rPr>
                        <a:t>Most specific category; meaning distinction taken into consideration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800" dirty="0">
                          <a:solidFill>
                            <a:schemeClr val="bg1"/>
                          </a:solidFill>
                          <a:effectLst/>
                        </a:rPr>
                        <a:t>High-inference category (possible source of error) not yet available on a fully automatic basis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12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24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EB87-0219-4012-B86F-3E61BAF2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Wordlists and the </a:t>
            </a:r>
            <a:r>
              <a:rPr lang="en-US" dirty="0" err="1"/>
              <a:t>Zipf’s</a:t>
            </a:r>
            <a:r>
              <a:rPr lang="en-US" dirty="0"/>
              <a:t> law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606AC-ACB4-4BF0-9399-54B3BD45A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Brezina, V. (2018). </a:t>
            </a:r>
            <a:r>
              <a:rPr lang="en-GB" i="1"/>
              <a:t>Statistics in Corpus Linguistics: A Practical Guide</a:t>
            </a:r>
            <a:r>
              <a:rPr lang="en-GB"/>
              <a:t>. Cambridge: Cambridge University Press.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6363A-10FD-4AE6-8F49-84049B30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A034A0-A5D5-4A54-B662-32AB54CFF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70945"/>
              </p:ext>
            </p:extLst>
          </p:nvPr>
        </p:nvGraphicFramePr>
        <p:xfrm>
          <a:off x="838201" y="1883298"/>
          <a:ext cx="6296526" cy="428044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76978">
                  <a:extLst>
                    <a:ext uri="{9D8B030D-6E8A-4147-A177-3AD203B41FA5}">
                      <a16:colId xmlns:a16="http://schemas.microsoft.com/office/drawing/2014/main" val="2377687524"/>
                    </a:ext>
                  </a:extLst>
                </a:gridCol>
                <a:gridCol w="1253572">
                  <a:extLst>
                    <a:ext uri="{9D8B030D-6E8A-4147-A177-3AD203B41FA5}">
                      <a16:colId xmlns:a16="http://schemas.microsoft.com/office/drawing/2014/main" val="2239957105"/>
                    </a:ext>
                  </a:extLst>
                </a:gridCol>
                <a:gridCol w="1667954">
                  <a:extLst>
                    <a:ext uri="{9D8B030D-6E8A-4147-A177-3AD203B41FA5}">
                      <a16:colId xmlns:a16="http://schemas.microsoft.com/office/drawing/2014/main" val="3764492052"/>
                    </a:ext>
                  </a:extLst>
                </a:gridCol>
                <a:gridCol w="2498022">
                  <a:extLst>
                    <a:ext uri="{9D8B030D-6E8A-4147-A177-3AD203B41FA5}">
                      <a16:colId xmlns:a16="http://schemas.microsoft.com/office/drawing/2014/main" val="4009690310"/>
                    </a:ext>
                  </a:extLst>
                </a:gridCol>
              </a:tblGrid>
              <a:tr h="980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Word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Absolute frequency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Relative frequency per million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951564"/>
                  </a:ext>
                </a:extLst>
              </a:tr>
              <a:tr h="313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the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6,041,234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61,448.72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17358"/>
                  </a:ext>
                </a:extLst>
              </a:tr>
              <a:tr h="313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of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3,042,376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30,945.68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899935"/>
                  </a:ext>
                </a:extLst>
              </a:tr>
              <a:tr h="313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and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2,616,708 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26,615.98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719746"/>
                  </a:ext>
                </a:extLst>
              </a:tr>
              <a:tr h="313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to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2,593,729 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26,382.25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413890"/>
                  </a:ext>
                </a:extLst>
              </a:tr>
              <a:tr h="313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2,164,238 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22,013.66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094746"/>
                  </a:ext>
                </a:extLst>
              </a:tr>
              <a:tr h="313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6.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in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1,937,819 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19,710.62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604799"/>
                  </a:ext>
                </a:extLst>
              </a:tr>
              <a:tr h="313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7.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that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1,118,985 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11,381.81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776138"/>
                  </a:ext>
                </a:extLst>
              </a:tr>
              <a:tr h="313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8.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it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1,054,279 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10,723.65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38332"/>
                  </a:ext>
                </a:extLst>
              </a:tr>
              <a:tr h="313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9.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is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990,281 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10,072.69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78555"/>
                  </a:ext>
                </a:extLst>
              </a:tr>
              <a:tr h="313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10.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was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solidFill>
                            <a:schemeClr val="bg1"/>
                          </a:solidFill>
                          <a:effectLst/>
                        </a:rPr>
                        <a:t>881,473 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8,965.95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0613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5FA7318-110D-43FB-9A47-3F1ECE859D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34727" y="1780674"/>
            <a:ext cx="4463716" cy="4575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33A68B-F9FC-4F1F-A5DF-E5D5094AB7E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134728" y="1780674"/>
            <a:ext cx="4463716" cy="45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6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A036F-129E-454A-BDA6-E55C51CD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frequency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42C0E-B902-4FD0-97C3-F6EC7173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Brezina, V. (2018). </a:t>
            </a:r>
            <a:r>
              <a:rPr lang="en-GB" i="1"/>
              <a:t>Statistics in Corpus Linguistics: A Practical Guide</a:t>
            </a:r>
            <a:r>
              <a:rPr lang="en-GB"/>
              <a:t>. Cambridge: Cambridge University Press.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E41B2-E0B7-46F3-AD32-E3A9495E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708-6836-464B-81B8-95058C29CDA5}" type="slidenum">
              <a:rPr lang="en-GB" smtClean="0"/>
              <a:t>7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8EBF86-5B57-413E-B652-5B1BFC79FC12}"/>
                  </a:ext>
                </a:extLst>
              </p:cNvPr>
              <p:cNvSpPr/>
              <p:nvPr/>
            </p:nvSpPr>
            <p:spPr>
              <a:xfrm>
                <a:off x="838200" y="2268953"/>
                <a:ext cx="10515599" cy="856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GB" sz="24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elative</m:t>
                      </m:r>
                      <m:r>
                        <a:rPr lang="en-GB" sz="24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frequency</m:t>
                      </m:r>
                      <m:r>
                        <a:rPr lang="en-GB" sz="24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400" i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absolute</m:t>
                          </m:r>
                          <m:r>
                            <a:rPr lang="en-GB" sz="2400" i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i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frequency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400" i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a:rPr lang="en-GB" sz="2400" i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i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GB" sz="2400" i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i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tokens</m:t>
                          </m:r>
                          <m:r>
                            <a:rPr lang="en-GB" sz="2400" i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i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GB" sz="2400" i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i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corpus</m:t>
                          </m:r>
                        </m:den>
                      </m:f>
                      <m:r>
                        <a:rPr lang="en-GB" sz="24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GB" sz="24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basis</m:t>
                      </m:r>
                      <m:r>
                        <a:rPr lang="en-GB" sz="24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sz="24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normalization</m:t>
                      </m:r>
                    </m:oMath>
                  </m:oMathPara>
                </a14:m>
                <a:endParaRPr lang="en-GB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8EBF86-5B57-413E-B652-5B1BFC79F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68953"/>
                <a:ext cx="10515599" cy="8567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1F23F97-1878-40A6-AB35-EAA28D46E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631926"/>
              </p:ext>
            </p:extLst>
          </p:nvPr>
        </p:nvGraphicFramePr>
        <p:xfrm>
          <a:off x="838199" y="4978872"/>
          <a:ext cx="6444913" cy="85047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78979">
                  <a:extLst>
                    <a:ext uri="{9D8B030D-6E8A-4147-A177-3AD203B41FA5}">
                      <a16:colId xmlns:a16="http://schemas.microsoft.com/office/drawing/2014/main" val="3501793574"/>
                    </a:ext>
                  </a:extLst>
                </a:gridCol>
                <a:gridCol w="2268757">
                  <a:extLst>
                    <a:ext uri="{9D8B030D-6E8A-4147-A177-3AD203B41FA5}">
                      <a16:colId xmlns:a16="http://schemas.microsoft.com/office/drawing/2014/main" val="1586356314"/>
                    </a:ext>
                  </a:extLst>
                </a:gridCol>
                <a:gridCol w="3497177">
                  <a:extLst>
                    <a:ext uri="{9D8B030D-6E8A-4147-A177-3AD203B41FA5}">
                      <a16:colId xmlns:a16="http://schemas.microsoft.com/office/drawing/2014/main" val="2123124505"/>
                    </a:ext>
                  </a:extLst>
                </a:gridCol>
              </a:tblGrid>
              <a:tr h="520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Absolute frequency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Relative frequency per 1M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35688"/>
                  </a:ext>
                </a:extLst>
              </a:tr>
              <a:tr h="313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the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6,041,234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solidFill>
                            <a:schemeClr val="bg1"/>
                          </a:solidFill>
                          <a:effectLst/>
                        </a:rPr>
                        <a:t>61,448.72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67886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194AB3-288A-404D-93D7-344233EF9596}"/>
                  </a:ext>
                </a:extLst>
              </p:cNvPr>
              <p:cNvSpPr/>
              <p:nvPr/>
            </p:nvSpPr>
            <p:spPr>
              <a:xfrm>
                <a:off x="838199" y="3595164"/>
                <a:ext cx="10515599" cy="856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GB" sz="2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elative</m:t>
                      </m:r>
                      <m:r>
                        <a:rPr lang="en-GB" sz="2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frequency</m:t>
                      </m:r>
                      <m:r>
                        <a:rPr lang="en-GB" sz="2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6,041,234</m:t>
                          </m:r>
                        </m:num>
                        <m:den>
                          <m:r>
                            <a:rPr lang="en-GB" sz="240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98,313,429</m:t>
                          </m:r>
                        </m:den>
                      </m:f>
                      <m:r>
                        <a:rPr lang="en-GB" sz="2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1000,000=</m:t>
                      </m:r>
                      <m:r>
                        <a:rPr lang="en-GB" sz="2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61,448.72</m:t>
                      </m:r>
                    </m:oMath>
                  </m:oMathPara>
                </a14:m>
                <a:endParaRPr lang="en-GB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194AB3-288A-404D-93D7-344233EF95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595164"/>
                <a:ext cx="10515599" cy="8567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9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Dispersion</a:t>
            </a:r>
          </a:p>
        </p:txBody>
      </p:sp>
      <p:sp>
        <p:nvSpPr>
          <p:cNvPr id="16" name="Flowchart: Magnetic Disk 15"/>
          <p:cNvSpPr/>
          <p:nvPr/>
        </p:nvSpPr>
        <p:spPr>
          <a:xfrm>
            <a:off x="4079776" y="2060848"/>
            <a:ext cx="2376264" cy="2664296"/>
          </a:xfrm>
          <a:prstGeom prst="flowChartMagneticDisk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Corpus</a:t>
            </a:r>
            <a:endParaRPr lang="en-GB" dirty="0"/>
          </a:p>
        </p:txBody>
      </p:sp>
      <p:pic>
        <p:nvPicPr>
          <p:cNvPr id="17" name="Content Placeholder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0789" y="1805241"/>
            <a:ext cx="714718" cy="7791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Content Placeholder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4" y="1772817"/>
            <a:ext cx="714718" cy="779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Content Placeholder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760" y="2060848"/>
            <a:ext cx="714718" cy="779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Content Placeholder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2040491"/>
            <a:ext cx="714718" cy="779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Content Placeholder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105897"/>
            <a:ext cx="714718" cy="779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Content Placeholder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01" y="2649894"/>
            <a:ext cx="714718" cy="779107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pic>
        <p:nvPicPr>
          <p:cNvPr id="23" name="Content Placeholder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71" y="2201884"/>
            <a:ext cx="714718" cy="779107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sp>
        <p:nvSpPr>
          <p:cNvPr id="24" name="TextBox 23"/>
          <p:cNvSpPr txBox="1"/>
          <p:nvPr/>
        </p:nvSpPr>
        <p:spPr>
          <a:xfrm>
            <a:off x="4855334" y="1188041"/>
            <a:ext cx="861415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NZ" sz="4000" b="1" dirty="0">
                <a:solidFill>
                  <a:schemeClr val="accent4"/>
                </a:solidFill>
              </a:rPr>
              <a:t>30</a:t>
            </a:r>
            <a:endParaRPr lang="en-NZ" sz="2400" b="1" dirty="0">
              <a:solidFill>
                <a:schemeClr val="accent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02738" y="2308810"/>
            <a:ext cx="578745" cy="40011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chemeClr val="accent4"/>
                </a:solidFill>
              </a:rPr>
              <a:t>22</a:t>
            </a:r>
            <a:endParaRPr lang="en-NZ" sz="2400" b="1" dirty="0">
              <a:solidFill>
                <a:schemeClr val="accent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81482" y="1556792"/>
            <a:ext cx="498694" cy="40011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chemeClr val="accent4"/>
                </a:solidFill>
              </a:rPr>
              <a:t>39</a:t>
            </a:r>
            <a:endParaRPr lang="en-NZ" sz="2400" b="1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73570" y="1844824"/>
            <a:ext cx="498694" cy="40011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chemeClr val="accent4"/>
                </a:solidFill>
              </a:rPr>
              <a:t>31</a:t>
            </a:r>
            <a:endParaRPr lang="en-NZ" sz="2400" b="1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66568" y="2348880"/>
            <a:ext cx="498694" cy="40011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chemeClr val="accent4"/>
                </a:solidFill>
              </a:rPr>
              <a:t>24</a:t>
            </a:r>
            <a:endParaRPr lang="en-NZ" sz="2400" b="1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68368" y="1772816"/>
            <a:ext cx="498694" cy="40011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chemeClr val="accent4"/>
                </a:solidFill>
              </a:rPr>
              <a:t>34</a:t>
            </a:r>
            <a:endParaRPr lang="en-NZ" sz="2400" b="1" dirty="0">
              <a:solidFill>
                <a:schemeClr val="accent4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922121" y="2451229"/>
            <a:ext cx="481969" cy="642630"/>
          </a:xfrm>
          <a:prstGeom prst="line">
            <a:avLst/>
          </a:prstGeom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Content Placeholder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82" y="1904012"/>
            <a:ext cx="714718" cy="779107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cxnSp>
        <p:nvCxnSpPr>
          <p:cNvPr id="32" name="Straight Connector 31"/>
          <p:cNvCxnSpPr/>
          <p:nvPr/>
        </p:nvCxnSpPr>
        <p:spPr>
          <a:xfrm>
            <a:off x="7538840" y="2475520"/>
            <a:ext cx="501376" cy="161393"/>
          </a:xfrm>
          <a:prstGeom prst="line">
            <a:avLst/>
          </a:prstGeom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06971" y="2683119"/>
            <a:ext cx="508945" cy="201885"/>
          </a:xfrm>
          <a:prstGeom prst="line">
            <a:avLst/>
          </a:prstGeom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Content Placeholder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2" y="2683119"/>
            <a:ext cx="714718" cy="779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</p:spPr>
      </p:pic>
      <p:cxnSp>
        <p:nvCxnSpPr>
          <p:cNvPr id="35" name="Straight Connector 34"/>
          <p:cNvCxnSpPr/>
          <p:nvPr/>
        </p:nvCxnSpPr>
        <p:spPr>
          <a:xfrm flipV="1">
            <a:off x="8832305" y="2563167"/>
            <a:ext cx="321973" cy="321836"/>
          </a:xfrm>
          <a:prstGeom prst="line">
            <a:avLst/>
          </a:prstGeom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Content Placeholder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2145838"/>
            <a:ext cx="714718" cy="779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</p:spPr>
      </p:pic>
      <p:cxnSp>
        <p:nvCxnSpPr>
          <p:cNvPr id="37" name="Straight Connector 36"/>
          <p:cNvCxnSpPr/>
          <p:nvPr/>
        </p:nvCxnSpPr>
        <p:spPr>
          <a:xfrm flipV="1">
            <a:off x="9317716" y="2187963"/>
            <a:ext cx="301315" cy="287557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1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23958 0.1064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24445 0.01019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25694 0.04838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42552 0.10371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3835 0.0694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a) Range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b) Standard deviation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c) </a:t>
            </a:r>
            <a:r>
              <a:rPr lang="en-GB" dirty="0" err="1"/>
              <a:t>Juilland’s</a:t>
            </a:r>
            <a:r>
              <a:rPr lang="en-GB" dirty="0"/>
              <a:t> D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Measures of dispersion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21" y="2660006"/>
            <a:ext cx="7924800" cy="242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541475" y="1778203"/>
                <a:ext cx="4572000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800">
                          <a:solidFill>
                            <a:srgbClr val="C00000"/>
                          </a:solidFill>
                          <a:latin typeface="Cambria Math"/>
                        </a:rPr>
                        <m:t>no</m:t>
                      </m:r>
                      <m:r>
                        <a:rPr lang="en-GB" sz="2800">
                          <a:solidFill>
                            <a:srgbClr val="C00000"/>
                          </a:solidFill>
                          <a:latin typeface="Cambria Math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sz="2800">
                          <a:solidFill>
                            <a:srgbClr val="C00000"/>
                          </a:solidFill>
                          <a:latin typeface="Cambria Math"/>
                        </a:rPr>
                        <m:t>of</m:t>
                      </m:r>
                      <m:r>
                        <a:rPr lang="en-GB" sz="280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parts</m:t>
                      </m:r>
                      <m:r>
                        <a:rPr lang="en-GB" sz="280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>
                          <a:solidFill>
                            <a:srgbClr val="C00000"/>
                          </a:solidFill>
                          <a:latin typeface="Cambria Math"/>
                        </a:rPr>
                        <m:t>with</m:t>
                      </m:r>
                      <m:r>
                        <a:rPr lang="en-GB" sz="280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>
                          <a:solidFill>
                            <a:srgbClr val="C00000"/>
                          </a:solidFill>
                          <a:latin typeface="Cambria Math"/>
                        </a:rPr>
                        <m:t>word</m:t>
                      </m:r>
                      <m:r>
                        <a:rPr lang="en-GB" sz="280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>
                          <a:solidFill>
                            <a:srgbClr val="C00000"/>
                          </a:solidFill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GB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475" y="1778203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 bwMode="auto">
          <a:xfrm>
            <a:off x="4151784" y="4581128"/>
            <a:ext cx="504056" cy="5040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2400">
              <a:solidFill>
                <a:schemeClr val="bg1"/>
              </a:solidFill>
              <a:latin typeface="Times New Roman" pitchFamily="16" charset="0"/>
              <a:ea typeface="ＭＳ Ｐゴシック" pitchFamily="32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59896" y="4581128"/>
            <a:ext cx="504056" cy="5040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2400">
              <a:solidFill>
                <a:schemeClr val="bg1"/>
              </a:solidFill>
              <a:latin typeface="Times New Roman" pitchFamily="16" charset="0"/>
              <a:ea typeface="ＭＳ Ｐゴシック" pitchFamily="32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06121" y="4581128"/>
            <a:ext cx="504056" cy="5040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2400">
              <a:solidFill>
                <a:schemeClr val="bg1"/>
              </a:solidFill>
              <a:latin typeface="Times New Roman" pitchFamily="16" charset="0"/>
              <a:ea typeface="ＭＳ Ｐゴシック" pitchFamily="32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091698" y="4509120"/>
            <a:ext cx="504056" cy="5040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2400">
              <a:solidFill>
                <a:schemeClr val="bg1"/>
              </a:solidFill>
              <a:latin typeface="Times New Roman" pitchFamily="16" charset="0"/>
              <a:ea typeface="ＭＳ Ｐゴシック" pitchFamily="32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120336" y="4509120"/>
            <a:ext cx="504056" cy="5040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2400">
              <a:solidFill>
                <a:schemeClr val="bg1"/>
              </a:solidFill>
              <a:latin typeface="Times New Roman" pitchFamily="16" charset="0"/>
              <a:ea typeface="ＭＳ Ｐゴシック" pitchFamily="32" charset="-128"/>
            </a:endParaRPr>
          </a:p>
        </p:txBody>
      </p:sp>
      <p:sp>
        <p:nvSpPr>
          <p:cNvPr id="5" name="Rectangle 4"/>
          <p:cNvSpPr/>
          <p:nvPr/>
        </p:nvSpPr>
        <p:spPr>
          <a:xfrm rot="21091989">
            <a:off x="3483639" y="2885151"/>
            <a:ext cx="5438122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en-GB" sz="6600" b="1" dirty="0">
                <a:solidFill>
                  <a:srgbClr val="FFC000"/>
                </a:solidFill>
              </a:rPr>
              <a:t>Range(</a:t>
            </a:r>
            <a:r>
              <a:rPr lang="en-GB" sz="6600" b="1" i="1" dirty="0">
                <a:solidFill>
                  <a:srgbClr val="FFC000"/>
                </a:solidFill>
              </a:rPr>
              <a:t>w</a:t>
            </a:r>
            <a:r>
              <a:rPr lang="en-GB" sz="6600" b="1" dirty="0">
                <a:solidFill>
                  <a:srgbClr val="FFC000"/>
                </a:solidFill>
              </a:rPr>
              <a:t>) = 5</a:t>
            </a:r>
          </a:p>
        </p:txBody>
      </p:sp>
    </p:spTree>
    <p:extLst>
      <p:ext uri="{BB962C8B-B14F-4D97-AF65-F5344CB8AC3E}">
        <p14:creationId xmlns:p14="http://schemas.microsoft.com/office/powerpoint/2010/main" val="13555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 animBg="1"/>
      <p:bldP spid="13" grpId="0" animBg="1"/>
      <p:bldP spid="14" grpId="0" animBg="1"/>
      <p:bldP spid="15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1123</Words>
  <Application>Microsoft Office PowerPoint</Application>
  <PresentationFormat>Widescreen</PresentationFormat>
  <Paragraphs>279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PGothic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Vocabulary: Frequency, dispersion and diversity </vt:lpstr>
      <vt:lpstr>PowerPoint Presentation</vt:lpstr>
      <vt:lpstr>Think about and discuss</vt:lpstr>
      <vt:lpstr>Tokens, types, lemmas and lexemes</vt:lpstr>
      <vt:lpstr>Tokens, types, lemmas and lexemes (cont.)</vt:lpstr>
      <vt:lpstr>Wordlists and the Zipf’s law</vt:lpstr>
      <vt:lpstr>Relative frequency</vt:lpstr>
      <vt:lpstr>Dispersion</vt:lpstr>
      <vt:lpstr>Measures of dispersion</vt:lpstr>
      <vt:lpstr>Measures of dispersion (cont.)</vt:lpstr>
      <vt:lpstr>Measures of dispersion (cont.)</vt:lpstr>
      <vt:lpstr>Measures of dispersion (cont.)</vt:lpstr>
      <vt:lpstr>Measures of dispersion (cont.)</vt:lpstr>
      <vt:lpstr>Average reduced frequency</vt:lpstr>
      <vt:lpstr>Average reduced frequency (cont.)</vt:lpstr>
      <vt:lpstr>Think about and discuss</vt:lpstr>
      <vt:lpstr>TTR, STTR and MATTR</vt:lpstr>
      <vt:lpstr>TTR, STTR and MATTR (cont.)</vt:lpstr>
      <vt:lpstr>TTR, STTR and MATTR (cont.)</vt:lpstr>
      <vt:lpstr>Things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Statistics meets corpus linguistics</dc:title>
  <dc:creator>Vaclav Brezina</dc:creator>
  <cp:lastModifiedBy>Vaclav Brezina</cp:lastModifiedBy>
  <cp:revision>109</cp:revision>
  <dcterms:created xsi:type="dcterms:W3CDTF">2017-12-27T14:05:38Z</dcterms:created>
  <dcterms:modified xsi:type="dcterms:W3CDTF">2018-09-02T18:49:30Z</dcterms:modified>
</cp:coreProperties>
</file>