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65" r:id="rId4"/>
    <p:sldId id="258" r:id="rId5"/>
    <p:sldId id="257" r:id="rId6"/>
    <p:sldId id="259" r:id="rId7"/>
    <p:sldId id="260" r:id="rId8"/>
    <p:sldId id="264" r:id="rId9"/>
    <p:sldId id="261" r:id="rId10"/>
    <p:sldId id="263" r:id="rId11"/>
    <p:sldId id="266" r:id="rId12"/>
    <p:sldId id="283" r:id="rId13"/>
    <p:sldId id="279" r:id="rId14"/>
    <p:sldId id="280" r:id="rId15"/>
    <p:sldId id="284" r:id="rId16"/>
    <p:sldId id="281" r:id="rId17"/>
    <p:sldId id="267" r:id="rId18"/>
    <p:sldId id="268" r:id="rId19"/>
    <p:sldId id="269" r:id="rId20"/>
    <p:sldId id="272" r:id="rId21"/>
    <p:sldId id="271" r:id="rId22"/>
    <p:sldId id="285" r:id="rId23"/>
    <p:sldId id="273" r:id="rId24"/>
    <p:sldId id="282" r:id="rId25"/>
    <p:sldId id="274" r:id="rId26"/>
    <p:sldId id="277" r:id="rId27"/>
    <p:sldId id="275"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0" d="100"/>
          <a:sy n="110" d="100"/>
        </p:scale>
        <p:origin x="-20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DF5E9-B9C0-4226-B230-789B5442A423}" type="doc">
      <dgm:prSet loTypeId="urn:microsoft.com/office/officeart/2005/8/layout/process1" loCatId="process" qsTypeId="urn:microsoft.com/office/officeart/2005/8/quickstyle/simple1" qsCatId="simple" csTypeId="urn:microsoft.com/office/officeart/2005/8/colors/colorful1" csCatId="colorful" phldr="1"/>
      <dgm:spPr/>
    </dgm:pt>
    <dgm:pt modelId="{7F847CA7-26BA-4638-B9D5-7A34271037C0}">
      <dgm:prSet phldrT="[Text]"/>
      <dgm:spPr/>
      <dgm:t>
        <a:bodyPr/>
        <a:lstStyle/>
        <a:p>
          <a:r>
            <a:rPr lang="en-GB" dirty="0"/>
            <a:t>Null hypothesis</a:t>
          </a:r>
        </a:p>
      </dgm:t>
    </dgm:pt>
    <dgm:pt modelId="{71FC088A-ED7E-42C4-B958-CE0FBF866A51}" type="parTrans" cxnId="{76740253-77E2-4077-A1E0-3D1165A144EF}">
      <dgm:prSet/>
      <dgm:spPr/>
      <dgm:t>
        <a:bodyPr/>
        <a:lstStyle/>
        <a:p>
          <a:endParaRPr lang="en-GB"/>
        </a:p>
      </dgm:t>
    </dgm:pt>
    <dgm:pt modelId="{28721C79-7124-42B1-9D05-F785E7897C54}" type="sibTrans" cxnId="{76740253-77E2-4077-A1E0-3D1165A144EF}">
      <dgm:prSet/>
      <dgm:spPr/>
      <dgm:t>
        <a:bodyPr/>
        <a:lstStyle/>
        <a:p>
          <a:endParaRPr lang="en-GB"/>
        </a:p>
      </dgm:t>
    </dgm:pt>
    <dgm:pt modelId="{B8E7F9B6-D24D-42DD-838F-3E26CC366560}">
      <dgm:prSet phldrT="[Text]"/>
      <dgm:spPr/>
      <dgm:t>
        <a:bodyPr/>
        <a:lstStyle/>
        <a:p>
          <a:r>
            <a:rPr lang="en-GB" dirty="0"/>
            <a:t>Statistical test</a:t>
          </a:r>
        </a:p>
      </dgm:t>
    </dgm:pt>
    <dgm:pt modelId="{7D144C8D-7862-4ABE-BAD2-2C0897B2A882}" type="parTrans" cxnId="{14941FA5-7008-4746-A6CC-1D292FAA68D7}">
      <dgm:prSet/>
      <dgm:spPr/>
      <dgm:t>
        <a:bodyPr/>
        <a:lstStyle/>
        <a:p>
          <a:endParaRPr lang="en-GB"/>
        </a:p>
      </dgm:t>
    </dgm:pt>
    <dgm:pt modelId="{037DBEEC-AF66-4F8E-B417-08BEC5E82055}" type="sibTrans" cxnId="{14941FA5-7008-4746-A6CC-1D292FAA68D7}">
      <dgm:prSet/>
      <dgm:spPr/>
      <dgm:t>
        <a:bodyPr/>
        <a:lstStyle/>
        <a:p>
          <a:endParaRPr lang="en-GB"/>
        </a:p>
      </dgm:t>
    </dgm:pt>
    <dgm:pt modelId="{C0F8708C-B0B9-45EB-8D1A-C8E872141C92}">
      <dgm:prSet phldrT="[Text]"/>
      <dgm:spPr/>
      <dgm:t>
        <a:bodyPr/>
        <a:lstStyle/>
        <a:p>
          <a:r>
            <a:rPr lang="en-GB" dirty="0"/>
            <a:t>p-value</a:t>
          </a:r>
        </a:p>
      </dgm:t>
    </dgm:pt>
    <dgm:pt modelId="{9A9596FB-ECAC-455C-8246-F18C77C25AD9}" type="parTrans" cxnId="{002DE412-E7AE-4255-85DA-6AAAFB51043C}">
      <dgm:prSet/>
      <dgm:spPr/>
      <dgm:t>
        <a:bodyPr/>
        <a:lstStyle/>
        <a:p>
          <a:endParaRPr lang="en-GB"/>
        </a:p>
      </dgm:t>
    </dgm:pt>
    <dgm:pt modelId="{39806124-87A5-41E4-871E-4799F01F6461}" type="sibTrans" cxnId="{002DE412-E7AE-4255-85DA-6AAAFB51043C}">
      <dgm:prSet/>
      <dgm:spPr/>
      <dgm:t>
        <a:bodyPr/>
        <a:lstStyle/>
        <a:p>
          <a:endParaRPr lang="en-GB"/>
        </a:p>
      </dgm:t>
    </dgm:pt>
    <dgm:pt modelId="{19966216-0300-44C4-A06F-AC9FCD974816}" type="pres">
      <dgm:prSet presAssocID="{759DF5E9-B9C0-4226-B230-789B5442A423}" presName="Name0" presStyleCnt="0">
        <dgm:presLayoutVars>
          <dgm:dir/>
          <dgm:resizeHandles val="exact"/>
        </dgm:presLayoutVars>
      </dgm:prSet>
      <dgm:spPr/>
    </dgm:pt>
    <dgm:pt modelId="{27FDB413-5158-423E-BF53-07FD3B50210F}" type="pres">
      <dgm:prSet presAssocID="{7F847CA7-26BA-4638-B9D5-7A34271037C0}" presName="node" presStyleLbl="node1" presStyleIdx="0" presStyleCnt="3">
        <dgm:presLayoutVars>
          <dgm:bulletEnabled val="1"/>
        </dgm:presLayoutVars>
      </dgm:prSet>
      <dgm:spPr/>
    </dgm:pt>
    <dgm:pt modelId="{4F8F2A0C-A264-4731-822C-6DF7E87D8ECB}" type="pres">
      <dgm:prSet presAssocID="{28721C79-7124-42B1-9D05-F785E7897C54}" presName="sibTrans" presStyleLbl="sibTrans2D1" presStyleIdx="0" presStyleCnt="2"/>
      <dgm:spPr/>
    </dgm:pt>
    <dgm:pt modelId="{AF5C4FAD-98A8-4F84-A593-DD557B410D6F}" type="pres">
      <dgm:prSet presAssocID="{28721C79-7124-42B1-9D05-F785E7897C54}" presName="connectorText" presStyleLbl="sibTrans2D1" presStyleIdx="0" presStyleCnt="2"/>
      <dgm:spPr/>
    </dgm:pt>
    <dgm:pt modelId="{4CCC1007-FAE5-41B7-8E5D-2C14E50F5C94}" type="pres">
      <dgm:prSet presAssocID="{B8E7F9B6-D24D-42DD-838F-3E26CC366560}" presName="node" presStyleLbl="node1" presStyleIdx="1" presStyleCnt="3">
        <dgm:presLayoutVars>
          <dgm:bulletEnabled val="1"/>
        </dgm:presLayoutVars>
      </dgm:prSet>
      <dgm:spPr/>
    </dgm:pt>
    <dgm:pt modelId="{67BDF03B-6B18-4C0C-9C77-1A24B340624F}" type="pres">
      <dgm:prSet presAssocID="{037DBEEC-AF66-4F8E-B417-08BEC5E82055}" presName="sibTrans" presStyleLbl="sibTrans2D1" presStyleIdx="1" presStyleCnt="2"/>
      <dgm:spPr/>
    </dgm:pt>
    <dgm:pt modelId="{73B8C0D8-A566-4023-93B3-FA180339A761}" type="pres">
      <dgm:prSet presAssocID="{037DBEEC-AF66-4F8E-B417-08BEC5E82055}" presName="connectorText" presStyleLbl="sibTrans2D1" presStyleIdx="1" presStyleCnt="2"/>
      <dgm:spPr/>
    </dgm:pt>
    <dgm:pt modelId="{AD1ECCC8-97FC-48CB-AE3F-14C6BDF2E29F}" type="pres">
      <dgm:prSet presAssocID="{C0F8708C-B0B9-45EB-8D1A-C8E872141C92}" presName="node" presStyleLbl="node1" presStyleIdx="2" presStyleCnt="3">
        <dgm:presLayoutVars>
          <dgm:bulletEnabled val="1"/>
        </dgm:presLayoutVars>
      </dgm:prSet>
      <dgm:spPr/>
    </dgm:pt>
  </dgm:ptLst>
  <dgm:cxnLst>
    <dgm:cxn modelId="{002DE412-E7AE-4255-85DA-6AAAFB51043C}" srcId="{759DF5E9-B9C0-4226-B230-789B5442A423}" destId="{C0F8708C-B0B9-45EB-8D1A-C8E872141C92}" srcOrd="2" destOrd="0" parTransId="{9A9596FB-ECAC-455C-8246-F18C77C25AD9}" sibTransId="{39806124-87A5-41E4-871E-4799F01F6461}"/>
    <dgm:cxn modelId="{FDEBE82D-0F11-4D2B-B2EF-D22915E8D54D}" type="presOf" srcId="{C0F8708C-B0B9-45EB-8D1A-C8E872141C92}" destId="{AD1ECCC8-97FC-48CB-AE3F-14C6BDF2E29F}" srcOrd="0" destOrd="0" presId="urn:microsoft.com/office/officeart/2005/8/layout/process1"/>
    <dgm:cxn modelId="{B28AD843-05F1-4551-9B2E-3A02722473B6}" type="presOf" srcId="{7F847CA7-26BA-4638-B9D5-7A34271037C0}" destId="{27FDB413-5158-423E-BF53-07FD3B50210F}" srcOrd="0" destOrd="0" presId="urn:microsoft.com/office/officeart/2005/8/layout/process1"/>
    <dgm:cxn modelId="{362492F7-5467-4257-A156-9FBE16603912}" type="presOf" srcId="{28721C79-7124-42B1-9D05-F785E7897C54}" destId="{AF5C4FAD-98A8-4F84-A593-DD557B410D6F}" srcOrd="1" destOrd="0" presId="urn:microsoft.com/office/officeart/2005/8/layout/process1"/>
    <dgm:cxn modelId="{87946136-B7B0-4CCF-88EA-D0E20B07137F}" type="presOf" srcId="{759DF5E9-B9C0-4226-B230-789B5442A423}" destId="{19966216-0300-44C4-A06F-AC9FCD974816}" srcOrd="0" destOrd="0" presId="urn:microsoft.com/office/officeart/2005/8/layout/process1"/>
    <dgm:cxn modelId="{14941FA5-7008-4746-A6CC-1D292FAA68D7}" srcId="{759DF5E9-B9C0-4226-B230-789B5442A423}" destId="{B8E7F9B6-D24D-42DD-838F-3E26CC366560}" srcOrd="1" destOrd="0" parTransId="{7D144C8D-7862-4ABE-BAD2-2C0897B2A882}" sibTransId="{037DBEEC-AF66-4F8E-B417-08BEC5E82055}"/>
    <dgm:cxn modelId="{F4EFBB0F-80A0-4CA0-94FC-F4BF93B2254A}" type="presOf" srcId="{B8E7F9B6-D24D-42DD-838F-3E26CC366560}" destId="{4CCC1007-FAE5-41B7-8E5D-2C14E50F5C94}" srcOrd="0" destOrd="0" presId="urn:microsoft.com/office/officeart/2005/8/layout/process1"/>
    <dgm:cxn modelId="{0548C90B-0944-4D58-9EDD-673BCC3726CF}" type="presOf" srcId="{037DBEEC-AF66-4F8E-B417-08BEC5E82055}" destId="{67BDF03B-6B18-4C0C-9C77-1A24B340624F}" srcOrd="0" destOrd="0" presId="urn:microsoft.com/office/officeart/2005/8/layout/process1"/>
    <dgm:cxn modelId="{76740253-77E2-4077-A1E0-3D1165A144EF}" srcId="{759DF5E9-B9C0-4226-B230-789B5442A423}" destId="{7F847CA7-26BA-4638-B9D5-7A34271037C0}" srcOrd="0" destOrd="0" parTransId="{71FC088A-ED7E-42C4-B958-CE0FBF866A51}" sibTransId="{28721C79-7124-42B1-9D05-F785E7897C54}"/>
    <dgm:cxn modelId="{EC7698A8-27B2-4C2A-9F04-F499EE0D6302}" type="presOf" srcId="{037DBEEC-AF66-4F8E-B417-08BEC5E82055}" destId="{73B8C0D8-A566-4023-93B3-FA180339A761}" srcOrd="1" destOrd="0" presId="urn:microsoft.com/office/officeart/2005/8/layout/process1"/>
    <dgm:cxn modelId="{3D88C0C6-D898-4E22-8065-CA845434B271}" type="presOf" srcId="{28721C79-7124-42B1-9D05-F785E7897C54}" destId="{4F8F2A0C-A264-4731-822C-6DF7E87D8ECB}" srcOrd="0" destOrd="0" presId="urn:microsoft.com/office/officeart/2005/8/layout/process1"/>
    <dgm:cxn modelId="{DA304FBC-7B08-4CF0-BB37-9A73D72234FE}" type="presParOf" srcId="{19966216-0300-44C4-A06F-AC9FCD974816}" destId="{27FDB413-5158-423E-BF53-07FD3B50210F}" srcOrd="0" destOrd="0" presId="urn:microsoft.com/office/officeart/2005/8/layout/process1"/>
    <dgm:cxn modelId="{57F6BDF9-BA21-40E7-8691-E36AB54934AB}" type="presParOf" srcId="{19966216-0300-44C4-A06F-AC9FCD974816}" destId="{4F8F2A0C-A264-4731-822C-6DF7E87D8ECB}" srcOrd="1" destOrd="0" presId="urn:microsoft.com/office/officeart/2005/8/layout/process1"/>
    <dgm:cxn modelId="{635C7EB8-61C1-4A1F-ADE8-55183BC31289}" type="presParOf" srcId="{4F8F2A0C-A264-4731-822C-6DF7E87D8ECB}" destId="{AF5C4FAD-98A8-4F84-A593-DD557B410D6F}" srcOrd="0" destOrd="0" presId="urn:microsoft.com/office/officeart/2005/8/layout/process1"/>
    <dgm:cxn modelId="{4EB498F2-9B18-4664-93DF-D93E8D17B681}" type="presParOf" srcId="{19966216-0300-44C4-A06F-AC9FCD974816}" destId="{4CCC1007-FAE5-41B7-8E5D-2C14E50F5C94}" srcOrd="2" destOrd="0" presId="urn:microsoft.com/office/officeart/2005/8/layout/process1"/>
    <dgm:cxn modelId="{E31DE25F-F822-470D-B5A1-F872E7DDA4AB}" type="presParOf" srcId="{19966216-0300-44C4-A06F-AC9FCD974816}" destId="{67BDF03B-6B18-4C0C-9C77-1A24B340624F}" srcOrd="3" destOrd="0" presId="urn:microsoft.com/office/officeart/2005/8/layout/process1"/>
    <dgm:cxn modelId="{65B661F8-7BC2-4518-913C-7496D437E216}" type="presParOf" srcId="{67BDF03B-6B18-4C0C-9C77-1A24B340624F}" destId="{73B8C0D8-A566-4023-93B3-FA180339A761}" srcOrd="0" destOrd="0" presId="urn:microsoft.com/office/officeart/2005/8/layout/process1"/>
    <dgm:cxn modelId="{B76F993A-F5AD-4AAA-AE51-EE16CC009FEB}" type="presParOf" srcId="{19966216-0300-44C4-A06F-AC9FCD974816}" destId="{AD1ECCC8-97FC-48CB-AE3F-14C6BDF2E29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DB413-5158-423E-BF53-07FD3B50210F}">
      <dsp:nvSpPr>
        <dsp:cNvPr id="0" name=""/>
        <dsp:cNvSpPr/>
      </dsp:nvSpPr>
      <dsp:spPr>
        <a:xfrm>
          <a:off x="5357" y="1551582"/>
          <a:ext cx="1601390" cy="960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Null hypothesis</a:t>
          </a:r>
        </a:p>
      </dsp:txBody>
      <dsp:txXfrm>
        <a:off x="33499" y="1579724"/>
        <a:ext cx="1545106" cy="904550"/>
      </dsp:txXfrm>
    </dsp:sp>
    <dsp:sp modelId="{4F8F2A0C-A264-4731-822C-6DF7E87D8ECB}">
      <dsp:nvSpPr>
        <dsp:cNvPr id="0" name=""/>
        <dsp:cNvSpPr/>
      </dsp:nvSpPr>
      <dsp:spPr>
        <a:xfrm>
          <a:off x="1766887" y="1833427"/>
          <a:ext cx="339494"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1766887" y="1912856"/>
        <a:ext cx="237646" cy="238286"/>
      </dsp:txXfrm>
    </dsp:sp>
    <dsp:sp modelId="{4CCC1007-FAE5-41B7-8E5D-2C14E50F5C94}">
      <dsp:nvSpPr>
        <dsp:cNvPr id="0" name=""/>
        <dsp:cNvSpPr/>
      </dsp:nvSpPr>
      <dsp:spPr>
        <a:xfrm>
          <a:off x="2247304" y="1551582"/>
          <a:ext cx="1601390" cy="960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Statistical test</a:t>
          </a:r>
        </a:p>
      </dsp:txBody>
      <dsp:txXfrm>
        <a:off x="2275446" y="1579724"/>
        <a:ext cx="1545106" cy="904550"/>
      </dsp:txXfrm>
    </dsp:sp>
    <dsp:sp modelId="{67BDF03B-6B18-4C0C-9C77-1A24B340624F}">
      <dsp:nvSpPr>
        <dsp:cNvPr id="0" name=""/>
        <dsp:cNvSpPr/>
      </dsp:nvSpPr>
      <dsp:spPr>
        <a:xfrm>
          <a:off x="4008834" y="1833427"/>
          <a:ext cx="339494" cy="3971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008834" y="1912856"/>
        <a:ext cx="237646" cy="238286"/>
      </dsp:txXfrm>
    </dsp:sp>
    <dsp:sp modelId="{AD1ECCC8-97FC-48CB-AE3F-14C6BDF2E29F}">
      <dsp:nvSpPr>
        <dsp:cNvPr id="0" name=""/>
        <dsp:cNvSpPr/>
      </dsp:nvSpPr>
      <dsp:spPr>
        <a:xfrm>
          <a:off x="4489251" y="1551582"/>
          <a:ext cx="1601390" cy="960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p-value</a:t>
          </a:r>
        </a:p>
      </dsp:txBody>
      <dsp:txXfrm>
        <a:off x="4517393" y="1579724"/>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19326-8080-4A50-8F85-716FCEE4E028}" type="datetimeFigureOut">
              <a:rPr lang="en-GB" smtClean="0"/>
              <a:t>27/12/2017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772C9-CB2B-44B7-AB58-6CC9A72F94B9}" type="slidenum">
              <a:rPr lang="en-GB" smtClean="0"/>
              <a:t>‹#›</a:t>
            </a:fld>
            <a:endParaRPr lang="en-GB"/>
          </a:p>
        </p:txBody>
      </p:sp>
    </p:spTree>
    <p:extLst>
      <p:ext uri="{BB962C8B-B14F-4D97-AF65-F5344CB8AC3E}">
        <p14:creationId xmlns:p14="http://schemas.microsoft.com/office/powerpoint/2010/main" val="198340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scientific hypothesis is the initial building block in the scientific method. Many describe it as an “educated guess,” based on prior knowledge and observation, as to the cause of a particular phenomenon. It is a suggested solution for an unexplained occurrence that does not fit into current accepted scientific theory. A hypothesis is the inkling of an idea that can become a theory, which is the next step in the scientific method. A key function in this step in the scientific method is deriving predictions from the hypotheses about the results of future experiments, then performing those experiments to see whether they support the predictions.</a:t>
            </a:r>
          </a:p>
        </p:txBody>
      </p:sp>
      <p:sp>
        <p:nvSpPr>
          <p:cNvPr id="4" name="Slide Number Placeholder 3"/>
          <p:cNvSpPr>
            <a:spLocks noGrp="1"/>
          </p:cNvSpPr>
          <p:nvPr>
            <p:ph type="sldNum" idx="10"/>
          </p:nvPr>
        </p:nvSpPr>
        <p:spPr/>
        <p:txBody>
          <a:bodyPr/>
          <a:lstStyle/>
          <a:p>
            <a:fld id="{5D5FA809-D0A0-4CF9-AB7C-FFD678BA0B48}" type="slidenum">
              <a:rPr lang="en-US" smtClean="0"/>
              <a:pPr/>
              <a:t>12</a:t>
            </a:fld>
            <a:endParaRPr lang="en-US"/>
          </a:p>
        </p:txBody>
      </p:sp>
    </p:spTree>
    <p:extLst>
      <p:ext uri="{BB962C8B-B14F-4D97-AF65-F5344CB8AC3E}">
        <p14:creationId xmlns:p14="http://schemas.microsoft.com/office/powerpoint/2010/main" val="4962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0000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a:xfrm>
            <a:off x="1524000" y="6356350"/>
            <a:ext cx="6629400" cy="365125"/>
          </a:xfrm>
        </p:spPr>
        <p:txBody>
          <a:bodyPr/>
          <a:lstStyle>
            <a:lvl1pPr>
              <a:defRPr sz="1100"/>
            </a:lvl1pPr>
          </a:lstStyle>
          <a:p>
            <a:pPr algn="l"/>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12"/>
          </p:nvPr>
        </p:nvSpPr>
        <p:spPr/>
        <p:txBody>
          <a:bodyPr/>
          <a:lstStyle>
            <a:lvl1pPr>
              <a:defRPr/>
            </a:lvl1pPr>
          </a:lstStyle>
          <a:p>
            <a:fld id="{407CC003-C535-4BBD-B541-80BB91BA5B00}" type="slidenum">
              <a:rPr lang="en-GB" smtClean="0"/>
              <a:pPr/>
              <a:t>‹#›</a:t>
            </a:fld>
            <a:endParaRPr lang="en-GB" dirty="0"/>
          </a:p>
        </p:txBody>
      </p:sp>
    </p:spTree>
    <p:extLst>
      <p:ext uri="{BB962C8B-B14F-4D97-AF65-F5344CB8AC3E}">
        <p14:creationId xmlns:p14="http://schemas.microsoft.com/office/powerpoint/2010/main" val="31064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
        <p:nvSpPr>
          <p:cNvPr id="7"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277184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82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9206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831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626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0775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926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421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553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089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838200" y="6356350"/>
            <a:ext cx="7315200" cy="365125"/>
          </a:xfrm>
        </p:spPr>
        <p:txBody>
          <a:bodyPr/>
          <a:lstStyle>
            <a:lvl1pPr algn="l">
              <a:defRPr sz="1100">
                <a:latin typeface="+mj-lt"/>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Tree>
    <p:extLst>
      <p:ext uri="{BB962C8B-B14F-4D97-AF65-F5344CB8AC3E}">
        <p14:creationId xmlns:p14="http://schemas.microsoft.com/office/powerpoint/2010/main" val="1440375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6015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Brezina, V. (2018). Statistics in Corpus Linguistics: A Practical Guide. Cambridge: Cambridge University Press.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31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a:t>Brezina, V. (2018). Statistics in Corpus Linguistics: A Practical Guide. Cambridge: Cambridge University Press. </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Tree>
    <p:extLst>
      <p:ext uri="{BB962C8B-B14F-4D97-AF65-F5344CB8AC3E}">
        <p14:creationId xmlns:p14="http://schemas.microsoft.com/office/powerpoint/2010/main" val="107403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0F45C708-6836-464B-81B8-95058C29CDA5}" type="slidenum">
              <a:rPr lang="en-GB" smtClean="0"/>
              <a:t>‹#›</a:t>
            </a:fld>
            <a:endParaRPr lang="en-GB"/>
          </a:p>
        </p:txBody>
      </p:sp>
      <p:sp>
        <p:nvSpPr>
          <p:cNvPr id="10"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378129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0F45C708-6836-464B-81B8-95058C29CDA5}" type="slidenum">
              <a:rPr lang="en-GB" smtClean="0"/>
              <a:t>‹#›</a:t>
            </a:fld>
            <a:endParaRPr lang="en-GB"/>
          </a:p>
        </p:txBody>
      </p:sp>
      <p:sp>
        <p:nvSpPr>
          <p:cNvPr id="6"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124680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45C708-6836-464B-81B8-95058C29CDA5}" type="slidenum">
              <a:rPr lang="en-GB" smtClean="0"/>
              <a:t>‹#›</a:t>
            </a:fld>
            <a:endParaRPr lang="en-GB"/>
          </a:p>
        </p:txBody>
      </p:sp>
      <p:sp>
        <p:nvSpPr>
          <p:cNvPr id="5"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237376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
        <p:nvSpPr>
          <p:cNvPr id="8"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416361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
        <p:nvSpPr>
          <p:cNvPr id="8"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67032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
        <p:nvSpPr>
          <p:cNvPr id="7"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78129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5C708-6836-464B-81B8-95058C29CDA5}" type="slidenum">
              <a:rPr lang="en-GB" smtClean="0"/>
              <a:t>‹#›</a:t>
            </a:fld>
            <a:endParaRPr lang="en-GB"/>
          </a:p>
        </p:txBody>
      </p:sp>
    </p:spTree>
    <p:extLst>
      <p:ext uri="{BB962C8B-B14F-4D97-AF65-F5344CB8AC3E}">
        <p14:creationId xmlns:p14="http://schemas.microsoft.com/office/powerpoint/2010/main" val="118600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Brezina, V. (2018). Statistics in Corpus Linguistics: A Practical Guide. Cambridge: Cambridge University Press.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758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Statistics meets corpus linguistics</a:t>
            </a:r>
          </a:p>
        </p:txBody>
      </p:sp>
      <p:sp>
        <p:nvSpPr>
          <p:cNvPr id="3" name="Subtitle 2"/>
          <p:cNvSpPr>
            <a:spLocks noGrp="1"/>
          </p:cNvSpPr>
          <p:nvPr>
            <p:ph type="subTitle" idx="1"/>
          </p:nvPr>
        </p:nvSpPr>
        <p:spPr/>
        <p:txBody>
          <a:bodyPr/>
          <a:lstStyle/>
          <a:p>
            <a:endParaRPr lang="en-GB" dirty="0"/>
          </a:p>
        </p:txBody>
      </p:sp>
      <p:sp>
        <p:nvSpPr>
          <p:cNvPr id="4" name="Footer Placeholder 3"/>
          <p:cNvSpPr>
            <a:spLocks noGrp="1"/>
          </p:cNvSpPr>
          <p:nvPr>
            <p:ph type="ftr" sz="quarter" idx="11"/>
          </p:nvPr>
        </p:nvSpPr>
        <p:spPr/>
        <p:txBody>
          <a:bodyPr/>
          <a:lstStyle/>
          <a:p>
            <a:pPr algn="l"/>
            <a:r>
              <a:rPr lang="en-GB"/>
              <a:t>Brezina, V. (2018). </a:t>
            </a:r>
            <a:r>
              <a:rPr lang="en-GB" i="1"/>
              <a:t>Statistics in Corpus Linguistics: A Practical Guide</a:t>
            </a:r>
            <a:r>
              <a:rPr lang="en-GB"/>
              <a:t>. Cambridge: Cambridge University Press.</a:t>
            </a:r>
          </a:p>
          <a:p>
            <a:endParaRPr lang="en-GB" dirty="0"/>
          </a:p>
        </p:txBody>
      </p:sp>
      <p:sp>
        <p:nvSpPr>
          <p:cNvPr id="6" name="Slide Number Placeholder 5"/>
          <p:cNvSpPr>
            <a:spLocks noGrp="1"/>
          </p:cNvSpPr>
          <p:nvPr>
            <p:ph type="sldNum" sz="quarter" idx="12"/>
          </p:nvPr>
        </p:nvSpPr>
        <p:spPr/>
        <p:txBody>
          <a:bodyPr/>
          <a:lstStyle/>
          <a:p>
            <a:fld id="{407CC003-C535-4BBD-B541-80BB91BA5B00}" type="slidenum">
              <a:rPr lang="en-GB" smtClean="0"/>
              <a:pPr/>
              <a:t>1</a:t>
            </a:fld>
            <a:endParaRPr lang="en-GB" dirty="0"/>
          </a:p>
        </p:txBody>
      </p:sp>
    </p:spTree>
    <p:extLst>
      <p:ext uri="{BB962C8B-B14F-4D97-AF65-F5344CB8AC3E}">
        <p14:creationId xmlns:p14="http://schemas.microsoft.com/office/powerpoint/2010/main" val="214976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statistical terminology</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10</a:t>
            </a:fld>
            <a:endParaRPr lang="en-GB"/>
          </a:p>
        </p:txBody>
      </p:sp>
    </p:spTree>
    <p:extLst>
      <p:ext uri="{BB962C8B-B14F-4D97-AF65-F5344CB8AC3E}">
        <p14:creationId xmlns:p14="http://schemas.microsoft.com/office/powerpoint/2010/main" val="52227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statistical terminology: review</a:t>
            </a:r>
          </a:p>
        </p:txBody>
      </p:sp>
      <p:sp>
        <p:nvSpPr>
          <p:cNvPr id="3" name="Content Placeholder 2"/>
          <p:cNvSpPr>
            <a:spLocks noGrp="1"/>
          </p:cNvSpPr>
          <p:nvPr>
            <p:ph idx="1"/>
          </p:nvPr>
        </p:nvSpPr>
        <p:spPr/>
        <p:txBody>
          <a:bodyPr numCol="3">
            <a:normAutofit/>
          </a:bodyPr>
          <a:lstStyle/>
          <a:p>
            <a:pPr lvl="0"/>
            <a:r>
              <a:rPr lang="en-GB" sz="3600" dirty="0"/>
              <a:t>assumption</a:t>
            </a:r>
          </a:p>
          <a:p>
            <a:pPr lvl="0"/>
            <a:r>
              <a:rPr lang="en-GB" sz="3600" dirty="0"/>
              <a:t>case</a:t>
            </a:r>
          </a:p>
          <a:p>
            <a:pPr lvl="0"/>
            <a:r>
              <a:rPr lang="en-GB" sz="3600" dirty="0"/>
              <a:t>confidence interval</a:t>
            </a:r>
          </a:p>
          <a:p>
            <a:pPr lvl="0"/>
            <a:r>
              <a:rPr lang="en-GB" sz="3600" dirty="0"/>
              <a:t>dataset</a:t>
            </a:r>
          </a:p>
          <a:p>
            <a:pPr lvl="0"/>
            <a:r>
              <a:rPr lang="en-GB" sz="3600" dirty="0"/>
              <a:t>dispersion</a:t>
            </a:r>
          </a:p>
          <a:p>
            <a:pPr lvl="0"/>
            <a:r>
              <a:rPr lang="en-GB" sz="3600" dirty="0"/>
              <a:t>distribution</a:t>
            </a:r>
          </a:p>
          <a:p>
            <a:pPr lvl="0"/>
            <a:r>
              <a:rPr lang="en-GB" sz="3600" dirty="0"/>
              <a:t>effect size</a:t>
            </a:r>
          </a:p>
          <a:p>
            <a:pPr lvl="0"/>
            <a:r>
              <a:rPr lang="en-GB" sz="3600" dirty="0"/>
              <a:t>normal distribution</a:t>
            </a:r>
          </a:p>
          <a:p>
            <a:pPr lvl="0"/>
            <a:r>
              <a:rPr lang="en-GB" sz="3600" dirty="0"/>
              <a:t>null-hypothesis</a:t>
            </a:r>
          </a:p>
          <a:p>
            <a:pPr lvl="0"/>
            <a:r>
              <a:rPr lang="en-GB" sz="3600" dirty="0"/>
              <a:t>outlier</a:t>
            </a:r>
          </a:p>
          <a:p>
            <a:pPr lvl="0"/>
            <a:r>
              <a:rPr lang="en-GB" sz="3600" dirty="0"/>
              <a:t>p-value</a:t>
            </a:r>
          </a:p>
          <a:p>
            <a:pPr lvl="0"/>
            <a:r>
              <a:rPr lang="en-GB" sz="3600" dirty="0"/>
              <a:t>robust</a:t>
            </a:r>
          </a:p>
          <a:p>
            <a:pPr lvl="0"/>
            <a:r>
              <a:rPr lang="en-GB" sz="3600" dirty="0"/>
              <a:t>rogue value</a:t>
            </a:r>
          </a:p>
          <a:p>
            <a:pPr lvl="0"/>
            <a:r>
              <a:rPr lang="en-GB" sz="3600" dirty="0"/>
              <a:t>statistical measure</a:t>
            </a:r>
          </a:p>
          <a:p>
            <a:pPr lvl="0"/>
            <a:r>
              <a:rPr lang="en-GB" sz="3600" dirty="0"/>
              <a:t>statistical test</a:t>
            </a:r>
          </a:p>
          <a:p>
            <a:pPr lvl="0"/>
            <a:r>
              <a:rPr lang="en-GB" sz="3600" dirty="0"/>
              <a:t>standard deviation</a:t>
            </a:r>
          </a:p>
          <a:p>
            <a:pPr lvl="0"/>
            <a:r>
              <a:rPr lang="en-GB" sz="3600" dirty="0"/>
              <a:t>variable</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11</a:t>
            </a:fld>
            <a:endParaRPr lang="en-GB"/>
          </a:p>
        </p:txBody>
      </p:sp>
    </p:spTree>
    <p:extLst>
      <p:ext uri="{BB962C8B-B14F-4D97-AF65-F5344CB8AC3E}">
        <p14:creationId xmlns:p14="http://schemas.microsoft.com/office/powerpoint/2010/main" val="176052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test</a:t>
            </a:r>
          </a:p>
        </p:txBody>
      </p:sp>
      <p:sp>
        <p:nvSpPr>
          <p:cNvPr id="3" name="Content Placeholder 2"/>
          <p:cNvSpPr>
            <a:spLocks noGrp="1"/>
          </p:cNvSpPr>
          <p:nvPr>
            <p:ph idx="1"/>
          </p:nvPr>
        </p:nvSpPr>
        <p:spPr>
          <a:xfrm>
            <a:off x="942109" y="1412776"/>
            <a:ext cx="9034685" cy="936104"/>
          </a:xfrm>
        </p:spPr>
        <p:txBody>
          <a:bodyPr>
            <a:normAutofit/>
          </a:bodyPr>
          <a:lstStyle/>
          <a:p>
            <a:pPr marL="0" indent="0">
              <a:buNone/>
            </a:pPr>
            <a:r>
              <a:rPr lang="en-GB" dirty="0"/>
              <a:t>Hypothesis (e.g. Men and women use language differently.)</a:t>
            </a:r>
          </a:p>
        </p:txBody>
      </p:sp>
      <p:sp>
        <p:nvSpPr>
          <p:cNvPr id="5" name="Content Placeholder 2"/>
          <p:cNvSpPr txBox="1">
            <a:spLocks/>
          </p:cNvSpPr>
          <p:nvPr/>
        </p:nvSpPr>
        <p:spPr bwMode="auto">
          <a:xfrm>
            <a:off x="2207569" y="2492896"/>
            <a:ext cx="7769225"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GB" kern="0" dirty="0">
                <a:solidFill>
                  <a:srgbClr val="C00000"/>
                </a:solidFill>
              </a:rPr>
              <a:t>Null hypothesis:</a:t>
            </a:r>
            <a:r>
              <a:rPr lang="en-GB" kern="0" dirty="0"/>
              <a:t> There is no difference between how men and women use language.</a:t>
            </a:r>
          </a:p>
        </p:txBody>
      </p:sp>
      <p:sp>
        <p:nvSpPr>
          <p:cNvPr id="6" name="Flowchart: Magnetic Disk 5"/>
          <p:cNvSpPr/>
          <p:nvPr/>
        </p:nvSpPr>
        <p:spPr>
          <a:xfrm>
            <a:off x="4223792" y="3861048"/>
            <a:ext cx="1152128" cy="1152128"/>
          </a:xfrm>
          <a:prstGeom prst="flowChartMagneticDisk">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dirty="0"/>
              <a:t>Corpus (male) </a:t>
            </a:r>
            <a:endParaRPr lang="en-GB" sz="1200" dirty="0"/>
          </a:p>
        </p:txBody>
      </p:sp>
      <p:sp>
        <p:nvSpPr>
          <p:cNvPr id="7" name="Flowchart: Magnetic Disk 6"/>
          <p:cNvSpPr/>
          <p:nvPr/>
        </p:nvSpPr>
        <p:spPr>
          <a:xfrm>
            <a:off x="5951984" y="3882206"/>
            <a:ext cx="1152128" cy="1130970"/>
          </a:xfrm>
          <a:prstGeom prst="flowChartMagneticDisk">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Corpus </a:t>
            </a:r>
            <a:r>
              <a:rPr lang="en-GB" sz="2000" spc="-80" dirty="0"/>
              <a:t>(female)</a:t>
            </a:r>
            <a:endParaRPr lang="en-GB" sz="1200" spc="-80" dirty="0"/>
          </a:p>
        </p:txBody>
      </p:sp>
      <p:cxnSp>
        <p:nvCxnSpPr>
          <p:cNvPr id="8" name="Elbow Connector 7"/>
          <p:cNvCxnSpPr>
            <a:stCxn id="6" idx="1"/>
            <a:endCxn id="7" idx="1"/>
          </p:cNvCxnSpPr>
          <p:nvPr/>
        </p:nvCxnSpPr>
        <p:spPr>
          <a:xfrm rot="16200000" flipH="1">
            <a:off x="5653373" y="3007531"/>
            <a:ext cx="21158" cy="1728192"/>
          </a:xfrm>
          <a:prstGeom prst="bentConnector3">
            <a:avLst>
              <a:gd name="adj1" fmla="val -1080442"/>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4511824" y="5013176"/>
            <a:ext cx="864096" cy="369332"/>
          </a:xfrm>
          <a:prstGeom prst="rect">
            <a:avLst/>
          </a:prstGeom>
          <a:noFill/>
        </p:spPr>
        <p:txBody>
          <a:bodyPr wrap="square" rtlCol="0">
            <a:spAutoFit/>
          </a:bodyPr>
          <a:lstStyle/>
          <a:p>
            <a:r>
              <a:rPr lang="en-GB" b="1" dirty="0">
                <a:solidFill>
                  <a:srgbClr val="C00000"/>
                </a:solidFill>
              </a:rPr>
              <a:t>16</a:t>
            </a:r>
          </a:p>
        </p:txBody>
      </p:sp>
      <p:sp>
        <p:nvSpPr>
          <p:cNvPr id="13" name="TextBox 12"/>
          <p:cNvSpPr txBox="1"/>
          <p:nvPr/>
        </p:nvSpPr>
        <p:spPr>
          <a:xfrm>
            <a:off x="6240016" y="5013176"/>
            <a:ext cx="864096" cy="369332"/>
          </a:xfrm>
          <a:prstGeom prst="rect">
            <a:avLst/>
          </a:prstGeom>
          <a:noFill/>
        </p:spPr>
        <p:txBody>
          <a:bodyPr wrap="square" rtlCol="0">
            <a:spAutoFit/>
          </a:bodyPr>
          <a:lstStyle/>
          <a:p>
            <a:r>
              <a:rPr lang="en-GB" b="1" dirty="0">
                <a:solidFill>
                  <a:srgbClr val="C00000"/>
                </a:solidFill>
              </a:rPr>
              <a:t>14</a:t>
            </a:r>
          </a:p>
        </p:txBody>
      </p:sp>
      <p:sp>
        <p:nvSpPr>
          <p:cNvPr id="14" name="Content Placeholder 2"/>
          <p:cNvSpPr txBox="1">
            <a:spLocks/>
          </p:cNvSpPr>
          <p:nvPr/>
        </p:nvSpPr>
        <p:spPr bwMode="auto">
          <a:xfrm>
            <a:off x="1884040" y="5445224"/>
            <a:ext cx="8676456"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GB" kern="0" dirty="0">
                <a:solidFill>
                  <a:srgbClr val="C00000"/>
                </a:solidFill>
              </a:rPr>
              <a:t>Is the difference due to chance or is it </a:t>
            </a:r>
            <a:r>
              <a:rPr lang="en-GB" i="1" kern="0" dirty="0">
                <a:solidFill>
                  <a:srgbClr val="C00000"/>
                </a:solidFill>
              </a:rPr>
              <a:t>statistically</a:t>
            </a:r>
            <a:r>
              <a:rPr lang="en-GB" kern="0" dirty="0">
                <a:solidFill>
                  <a:srgbClr val="C00000"/>
                </a:solidFill>
              </a:rPr>
              <a:t> significant?</a:t>
            </a:r>
          </a:p>
        </p:txBody>
      </p:sp>
    </p:spTree>
    <p:extLst>
      <p:ext uri="{BB962C8B-B14F-4D97-AF65-F5344CB8AC3E}">
        <p14:creationId xmlns:p14="http://schemas.microsoft.com/office/powerpoint/2010/main" val="14503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test (cont.)</a:t>
            </a:r>
          </a:p>
        </p:txBody>
      </p:sp>
      <p:sp>
        <p:nvSpPr>
          <p:cNvPr id="3" name="Content Placeholder 2"/>
          <p:cNvSpPr>
            <a:spLocks noGrp="1"/>
          </p:cNvSpPr>
          <p:nvPr>
            <p:ph idx="1"/>
          </p:nvPr>
        </p:nvSpPr>
        <p:spPr/>
        <p:txBody>
          <a:bodyPr/>
          <a:lstStyle/>
          <a:p>
            <a:pPr marL="0" indent="0">
              <a:buNone/>
            </a:pPr>
            <a:r>
              <a:rPr lang="en-GB" dirty="0"/>
              <a:t>How much evidence do we have in the data to reject the null hypothesis?</a:t>
            </a:r>
          </a:p>
          <a:p>
            <a:pPr marL="0" indent="0"/>
            <a:endParaRPr lang="en-GB" dirty="0"/>
          </a:p>
          <a:p>
            <a:pPr marL="0" indent="0"/>
            <a:endParaRPr lang="en-GB" dirty="0"/>
          </a:p>
        </p:txBody>
      </p:sp>
      <p:graphicFrame>
        <p:nvGraphicFramePr>
          <p:cNvPr id="4" name="Diagram 3"/>
          <p:cNvGraphicFramePr/>
          <p:nvPr>
            <p:extLst>
              <p:ext uri="{D42A27DB-BD31-4B8C-83A1-F6EECF244321}">
                <p14:modId xmlns:p14="http://schemas.microsoft.com/office/powerpoint/2010/main" val="4147575871"/>
              </p:ext>
            </p:extLst>
          </p:nvPr>
        </p:nvGraphicFramePr>
        <p:xfrm>
          <a:off x="2063552"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bwMode="auto">
          <a:xfrm>
            <a:off x="3143672" y="4581128"/>
            <a:ext cx="4824536" cy="1296144"/>
          </a:xfrm>
          <a:prstGeom prst="wedgeRectCallout">
            <a:avLst>
              <a:gd name="adj1" fmla="val 36055"/>
              <a:gd name="adj2" fmla="val -103534"/>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GB" sz="2400" dirty="0">
                <a:solidFill>
                  <a:schemeClr val="tx1">
                    <a:lumMod val="50000"/>
                    <a:lumOff val="50000"/>
                  </a:schemeClr>
                </a:solidFill>
              </a:rPr>
              <a:t>T</a:t>
            </a:r>
            <a:r>
              <a:rPr lang="en-GB" sz="2400" dirty="0">
                <a:solidFill>
                  <a:schemeClr val="tx1">
                    <a:lumMod val="50000"/>
                    <a:lumOff val="50000"/>
                  </a:schemeClr>
                </a:solidFill>
                <a:ea typeface="ＭＳ Ｐゴシック" pitchFamily="32" charset="-128"/>
              </a:rPr>
              <a:t>he probability of </a:t>
            </a:r>
            <a:r>
              <a:rPr lang="en-GB" sz="2400" dirty="0">
                <a:solidFill>
                  <a:schemeClr val="tx1">
                    <a:lumMod val="50000"/>
                    <a:lumOff val="50000"/>
                  </a:schemeClr>
                </a:solidFill>
              </a:rPr>
              <a:t>seeing values </a:t>
            </a:r>
            <a:r>
              <a:rPr lang="en-GB" sz="2400" i="1" dirty="0">
                <a:solidFill>
                  <a:schemeClr val="tx1">
                    <a:lumMod val="50000"/>
                    <a:lumOff val="50000"/>
                  </a:schemeClr>
                </a:solidFill>
                <a:ea typeface="ＭＳ Ｐゴシック" pitchFamily="32" charset="-128"/>
              </a:rPr>
              <a:t>at least </a:t>
            </a:r>
            <a:r>
              <a:rPr lang="en-GB" sz="2400" dirty="0">
                <a:solidFill>
                  <a:schemeClr val="tx1">
                    <a:lumMod val="50000"/>
                    <a:lumOff val="50000"/>
                  </a:schemeClr>
                </a:solidFill>
                <a:ea typeface="ＭＳ Ｐゴシック" pitchFamily="32" charset="-128"/>
              </a:rPr>
              <a:t>as extreme as observed if the null hypothesis were true.</a:t>
            </a:r>
          </a:p>
        </p:txBody>
      </p:sp>
      <p:cxnSp>
        <p:nvCxnSpPr>
          <p:cNvPr id="7" name="Straight Arrow Connector 6"/>
          <p:cNvCxnSpPr/>
          <p:nvPr/>
        </p:nvCxnSpPr>
        <p:spPr bwMode="auto">
          <a:xfrm flipV="1">
            <a:off x="8112224" y="2852936"/>
            <a:ext cx="720080" cy="504056"/>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bwMode="auto">
          <a:xfrm>
            <a:off x="8138694" y="3501009"/>
            <a:ext cx="765619" cy="294301"/>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8832304" y="2535287"/>
            <a:ext cx="1080120" cy="369332"/>
          </a:xfrm>
          <a:prstGeom prst="rect">
            <a:avLst/>
          </a:prstGeom>
          <a:noFill/>
        </p:spPr>
        <p:txBody>
          <a:bodyPr wrap="square" rtlCol="0">
            <a:spAutoFit/>
          </a:bodyPr>
          <a:lstStyle/>
          <a:p>
            <a:r>
              <a:rPr lang="en-GB" b="1" dirty="0">
                <a:solidFill>
                  <a:srgbClr val="C00000"/>
                </a:solidFill>
              </a:rPr>
              <a:t>&lt; 0.05</a:t>
            </a:r>
          </a:p>
        </p:txBody>
      </p:sp>
      <p:sp>
        <p:nvSpPr>
          <p:cNvPr id="11" name="TextBox 10"/>
          <p:cNvSpPr txBox="1"/>
          <p:nvPr/>
        </p:nvSpPr>
        <p:spPr>
          <a:xfrm>
            <a:off x="8904312" y="3564476"/>
            <a:ext cx="1080120" cy="369332"/>
          </a:xfrm>
          <a:prstGeom prst="rect">
            <a:avLst/>
          </a:prstGeom>
          <a:noFill/>
        </p:spPr>
        <p:txBody>
          <a:bodyPr wrap="square" rtlCol="0">
            <a:spAutoFit/>
          </a:bodyPr>
          <a:lstStyle/>
          <a:p>
            <a:r>
              <a:rPr lang="en-GB" b="1" dirty="0">
                <a:solidFill>
                  <a:srgbClr val="C00000"/>
                </a:solidFill>
              </a:rPr>
              <a:t>&gt; 0.05</a:t>
            </a:r>
          </a:p>
        </p:txBody>
      </p:sp>
      <p:sp>
        <p:nvSpPr>
          <p:cNvPr id="12" name="Oval 11"/>
          <p:cNvSpPr/>
          <p:nvPr/>
        </p:nvSpPr>
        <p:spPr bwMode="auto">
          <a:xfrm>
            <a:off x="8521502" y="2204864"/>
            <a:ext cx="1750962" cy="1296144"/>
          </a:xfrm>
          <a:prstGeom prst="ellipse">
            <a:avLst/>
          </a:prstGeom>
          <a:no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pPr>
            <a:endParaRPr lang="en-GB" sz="2400">
              <a:solidFill>
                <a:srgbClr val="C00000"/>
              </a:solidFill>
              <a:latin typeface="Times New Roman" pitchFamily="16" charset="0"/>
              <a:ea typeface="ＭＳ Ｐゴシック" pitchFamily="32" charset="-128"/>
            </a:endParaRPr>
          </a:p>
        </p:txBody>
      </p:sp>
      <p:sp>
        <p:nvSpPr>
          <p:cNvPr id="13" name="TextBox 12"/>
          <p:cNvSpPr txBox="1"/>
          <p:nvPr/>
        </p:nvSpPr>
        <p:spPr>
          <a:xfrm>
            <a:off x="10223226" y="2187032"/>
            <a:ext cx="2029737" cy="646331"/>
          </a:xfrm>
          <a:prstGeom prst="rect">
            <a:avLst/>
          </a:prstGeom>
          <a:noFill/>
        </p:spPr>
        <p:txBody>
          <a:bodyPr wrap="square" rtlCol="0">
            <a:spAutoFit/>
          </a:bodyPr>
          <a:lstStyle/>
          <a:p>
            <a:r>
              <a:rPr lang="en-GB" dirty="0">
                <a:solidFill>
                  <a:srgbClr val="C00000"/>
                </a:solidFill>
              </a:rPr>
              <a:t>reject the null hypothesis</a:t>
            </a:r>
          </a:p>
        </p:txBody>
      </p:sp>
    </p:spTree>
    <p:extLst>
      <p:ext uri="{BB962C8B-B14F-4D97-AF65-F5344CB8AC3E}">
        <p14:creationId xmlns:p14="http://schemas.microsoft.com/office/powerpoint/2010/main" val="27710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10" grpId="0"/>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of corpora and research design</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14</a:t>
            </a:fld>
            <a:endParaRPr lang="en-GB"/>
          </a:p>
        </p:txBody>
      </p:sp>
    </p:spTree>
    <p:extLst>
      <p:ext uri="{BB962C8B-B14F-4D97-AF65-F5344CB8AC3E}">
        <p14:creationId xmlns:p14="http://schemas.microsoft.com/office/powerpoint/2010/main" val="218261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Think about and discuss</a:t>
            </a:r>
          </a:p>
        </p:txBody>
      </p:sp>
      <p:sp>
        <p:nvSpPr>
          <p:cNvPr id="3" name="Content Placeholder 2"/>
          <p:cNvSpPr>
            <a:spLocks noGrp="1"/>
          </p:cNvSpPr>
          <p:nvPr>
            <p:ph idx="1"/>
          </p:nvPr>
        </p:nvSpPr>
        <p:spPr/>
        <p:txBody>
          <a:bodyPr/>
          <a:lstStyle/>
          <a:p>
            <a:pPr marL="457200" indent="-457200">
              <a:spcBef>
                <a:spcPts val="1800"/>
              </a:spcBef>
              <a:buFont typeface="+mj-lt"/>
              <a:buAutoNum type="arabicPeriod"/>
            </a:pPr>
            <a:r>
              <a:rPr lang="en-GB" dirty="0"/>
              <a:t>How many texts do we need to collect to create a corpus?</a:t>
            </a:r>
          </a:p>
          <a:p>
            <a:pPr marL="457200" indent="-457200">
              <a:spcBef>
                <a:spcPts val="1800"/>
              </a:spcBef>
              <a:buFont typeface="+mj-lt"/>
              <a:buAutoNum type="arabicPeriod"/>
            </a:pPr>
            <a:r>
              <a:rPr lang="en-GB" dirty="0"/>
              <a:t>What does it mean to say that a corpus is representative?</a:t>
            </a:r>
          </a:p>
          <a:p>
            <a:pPr marL="457200" indent="-457200">
              <a:spcBef>
                <a:spcPts val="1800"/>
              </a:spcBef>
              <a:buFont typeface="+mj-lt"/>
              <a:buAutoNum type="arabicPeriod"/>
            </a:pPr>
            <a:r>
              <a:rPr lang="en-GB" dirty="0"/>
              <a:t>Are large corpora always better than small corpora?</a:t>
            </a:r>
          </a:p>
          <a:p>
            <a:endParaRPr lang="en-NZ"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15</a:t>
            </a:fld>
            <a:endParaRPr lang="en-GB"/>
          </a:p>
        </p:txBody>
      </p:sp>
    </p:spTree>
    <p:extLst>
      <p:ext uri="{BB962C8B-B14F-4D97-AF65-F5344CB8AC3E}">
        <p14:creationId xmlns:p14="http://schemas.microsoft.com/office/powerpoint/2010/main" val="223057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Corpus as a sample</a:t>
            </a:r>
          </a:p>
        </p:txBody>
      </p:sp>
      <p:sp>
        <p:nvSpPr>
          <p:cNvPr id="3" name="Content Placeholder 2"/>
          <p:cNvSpPr>
            <a:spLocks noGrp="1"/>
          </p:cNvSpPr>
          <p:nvPr>
            <p:ph idx="1"/>
          </p:nvPr>
        </p:nvSpPr>
        <p:spPr/>
        <p:txBody>
          <a:bodyPr/>
          <a:lstStyle/>
          <a:p>
            <a:endParaRPr lang="en-GB" dirty="0"/>
          </a:p>
        </p:txBody>
      </p:sp>
      <p:sp>
        <p:nvSpPr>
          <p:cNvPr id="5" name="Flowchart: Magnetic Disk 4"/>
          <p:cNvSpPr/>
          <p:nvPr/>
        </p:nvSpPr>
        <p:spPr>
          <a:xfrm>
            <a:off x="4648200" y="2590800"/>
            <a:ext cx="2376264" cy="2664296"/>
          </a:xfrm>
          <a:prstGeom prst="flowChartMagneticDisk">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dirty="0"/>
              <a:t>Corpus</a:t>
            </a:r>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16</a:t>
            </a:fld>
            <a:endParaRPr lang="en-GB"/>
          </a:p>
        </p:txBody>
      </p:sp>
    </p:spTree>
    <p:extLst>
      <p:ext uri="{BB962C8B-B14F-4D97-AF65-F5344CB8AC3E}">
        <p14:creationId xmlns:p14="http://schemas.microsoft.com/office/powerpoint/2010/main" val="216690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40505" y="6085470"/>
            <a:ext cx="900100" cy="720000"/>
            <a:chOff x="116505" y="6085470"/>
            <a:chExt cx="900100" cy="720000"/>
          </a:xfrm>
        </p:grpSpPr>
        <p:sp>
          <p:nvSpPr>
            <p:cNvPr id="8" name="Oval 7"/>
            <p:cNvSpPr>
              <a:spLocks noChangeAspect="1"/>
            </p:cNvSpPr>
            <p:nvPr/>
          </p:nvSpPr>
          <p:spPr>
            <a:xfrm>
              <a:off x="116505" y="6085470"/>
              <a:ext cx="720000" cy="720000"/>
            </a:xfrm>
            <a:prstGeom prst="ellipse">
              <a:avLst/>
            </a:prstGeom>
            <a:solidFill>
              <a:schemeClr val="tx2"/>
            </a:solidFill>
            <a:ln>
              <a:noFill/>
            </a:ln>
            <a:effectLst>
              <a:outerShdw blurRad="152400" dir="5400000" sx="90000" sy="-19000" rotWithShape="0">
                <a:prstClr val="black">
                  <a:alpha val="34000"/>
                </a:prstClr>
              </a:outerShdw>
            </a:effectLst>
            <a:scene3d>
              <a:camera prst="orthographicFront"/>
              <a:lightRig rig="threePt" dir="t"/>
            </a:scene3d>
            <a:sp3d prstMaterial="plastic">
              <a:bevelT w="359410" h="359410"/>
              <a:bevelB w="359410" h="35941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06515" y="6255023"/>
              <a:ext cx="810090" cy="369332"/>
            </a:xfrm>
            <a:prstGeom prst="rect">
              <a:avLst/>
            </a:prstGeom>
            <a:noFill/>
          </p:spPr>
          <p:txBody>
            <a:bodyPr wrap="square" rtlCol="0">
              <a:spAutoFit/>
            </a:bodyPr>
            <a:lstStyle/>
            <a:p>
              <a:r>
                <a:rPr lang="en-GB" b="1" dirty="0">
                  <a:solidFill>
                    <a:schemeClr val="bg1"/>
                  </a:solidFill>
                </a:rPr>
                <a:t>1M</a:t>
              </a:r>
            </a:p>
          </p:txBody>
        </p:sp>
      </p:grpSp>
      <p:grpSp>
        <p:nvGrpSpPr>
          <p:cNvPr id="4" name="Group 3"/>
          <p:cNvGrpSpPr/>
          <p:nvPr/>
        </p:nvGrpSpPr>
        <p:grpSpPr>
          <a:xfrm>
            <a:off x="1865530" y="2907310"/>
            <a:ext cx="3312000" cy="3312000"/>
            <a:chOff x="341530" y="2907310"/>
            <a:chExt cx="3312000" cy="3312000"/>
          </a:xfrm>
        </p:grpSpPr>
        <p:sp>
          <p:nvSpPr>
            <p:cNvPr id="7" name="Oval 6"/>
            <p:cNvSpPr>
              <a:spLocks noChangeAspect="1"/>
            </p:cNvSpPr>
            <p:nvPr/>
          </p:nvSpPr>
          <p:spPr>
            <a:xfrm>
              <a:off x="341530" y="2907310"/>
              <a:ext cx="3312000" cy="3312000"/>
            </a:xfrm>
            <a:prstGeom prst="ellipse">
              <a:avLst/>
            </a:prstGeom>
            <a:solidFill>
              <a:schemeClr val="accent3"/>
            </a:solidFill>
            <a:ln>
              <a:noFill/>
            </a:ln>
            <a:effectLst>
              <a:outerShdw blurRad="152400" dir="5400000" sx="90000" sy="-19000" rotWithShape="0">
                <a:prstClr val="black">
                  <a:alpha val="34000"/>
                </a:prstClr>
              </a:outerShdw>
            </a:effectLst>
            <a:scene3d>
              <a:camera prst="orthographicFront"/>
              <a:lightRig rig="threePt" dir="t"/>
            </a:scene3d>
            <a:sp3d prstMaterial="plastic">
              <a:bevelT w="1656080" h="1656080"/>
              <a:bevelB w="1656080" h="165608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21650" y="4417251"/>
              <a:ext cx="1613375" cy="646331"/>
            </a:xfrm>
            <a:prstGeom prst="rect">
              <a:avLst/>
            </a:prstGeom>
            <a:noFill/>
          </p:spPr>
          <p:txBody>
            <a:bodyPr wrap="square" rtlCol="0">
              <a:spAutoFit/>
            </a:bodyPr>
            <a:lstStyle/>
            <a:p>
              <a:r>
                <a:rPr lang="en-GB" sz="3600" b="1" dirty="0">
                  <a:solidFill>
                    <a:schemeClr val="bg1"/>
                  </a:solidFill>
                </a:rPr>
                <a:t>100M</a:t>
              </a:r>
            </a:p>
          </p:txBody>
        </p:sp>
      </p:grpSp>
      <p:grpSp>
        <p:nvGrpSpPr>
          <p:cNvPr id="10" name="Group 9"/>
          <p:cNvGrpSpPr/>
          <p:nvPr/>
        </p:nvGrpSpPr>
        <p:grpSpPr>
          <a:xfrm>
            <a:off x="4853447" y="45260"/>
            <a:ext cx="5724000" cy="5724000"/>
            <a:chOff x="3329447" y="45260"/>
            <a:chExt cx="5724000" cy="5724000"/>
          </a:xfrm>
        </p:grpSpPr>
        <p:sp>
          <p:nvSpPr>
            <p:cNvPr id="5" name="Oval 4"/>
            <p:cNvSpPr>
              <a:spLocks noChangeAspect="1"/>
            </p:cNvSpPr>
            <p:nvPr/>
          </p:nvSpPr>
          <p:spPr>
            <a:xfrm>
              <a:off x="3329447" y="45260"/>
              <a:ext cx="5724000" cy="5724000"/>
            </a:xfrm>
            <a:prstGeom prst="ellipse">
              <a:avLst/>
            </a:prstGeom>
            <a:solidFill>
              <a:schemeClr val="accent2"/>
            </a:solidFill>
            <a:ln>
              <a:noFill/>
            </a:ln>
            <a:effectLst>
              <a:outerShdw blurRad="152400" dir="5400000" sx="90000" sy="-19000" rotWithShape="0">
                <a:prstClr val="black">
                  <a:alpha val="34000"/>
                </a:prstClr>
              </a:outerShdw>
            </a:effectLst>
            <a:scene3d>
              <a:camera prst="orthographicFront"/>
              <a:lightRig rig="threePt" dir="t"/>
            </a:scene3d>
            <a:sp3d prstMaterial="plastic">
              <a:bevelT w="2862580" h="2862580"/>
              <a:bevelB w="2862580" h="286258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382090" y="2445645"/>
              <a:ext cx="2160240" cy="923330"/>
            </a:xfrm>
            <a:prstGeom prst="rect">
              <a:avLst/>
            </a:prstGeom>
            <a:noFill/>
          </p:spPr>
          <p:txBody>
            <a:bodyPr wrap="square" rtlCol="0">
              <a:spAutoFit/>
            </a:bodyPr>
            <a:lstStyle/>
            <a:p>
              <a:r>
                <a:rPr lang="en-GB" sz="5400" b="1" dirty="0">
                  <a:solidFill>
                    <a:schemeClr val="bg1"/>
                  </a:solidFill>
                </a:rPr>
                <a:t>500M</a:t>
              </a:r>
            </a:p>
          </p:txBody>
        </p:sp>
      </p:grpSp>
      <p:grpSp>
        <p:nvGrpSpPr>
          <p:cNvPr id="15" name="Group 14"/>
          <p:cNvGrpSpPr/>
          <p:nvPr/>
        </p:nvGrpSpPr>
        <p:grpSpPr>
          <a:xfrm>
            <a:off x="9966430" y="-7912260"/>
            <a:ext cx="19544400" cy="19544400"/>
            <a:chOff x="8442430" y="-7912260"/>
            <a:chExt cx="19544400" cy="19544400"/>
          </a:xfrm>
        </p:grpSpPr>
        <p:sp>
          <p:nvSpPr>
            <p:cNvPr id="11" name="Oval 10"/>
            <p:cNvSpPr>
              <a:spLocks noChangeAspect="1"/>
            </p:cNvSpPr>
            <p:nvPr/>
          </p:nvSpPr>
          <p:spPr>
            <a:xfrm>
              <a:off x="8442430" y="-7912260"/>
              <a:ext cx="19544400" cy="19544400"/>
            </a:xfrm>
            <a:prstGeom prst="ellipse">
              <a:avLst/>
            </a:prstGeom>
            <a:solidFill>
              <a:schemeClr val="accent6"/>
            </a:solidFill>
            <a:ln>
              <a:noFill/>
            </a:ln>
            <a:effectLst>
              <a:outerShdw blurRad="152400" dir="5400000" sx="90000" sy="-19000" rotWithShape="0">
                <a:prstClr val="black">
                  <a:alpha val="34000"/>
                </a:prstClr>
              </a:outerShdw>
            </a:effectLst>
            <a:scene3d>
              <a:camera prst="orthographicFront"/>
              <a:lightRig rig="threePt" dir="t"/>
            </a:scene3d>
            <a:sp3d prstMaterial="plastic">
              <a:bevelT w="9770110" h="9770110"/>
              <a:bevelB w="9770110" h="977011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4743130" y="-645674"/>
              <a:ext cx="7740860" cy="5386090"/>
            </a:xfrm>
            <a:prstGeom prst="rect">
              <a:avLst/>
            </a:prstGeom>
            <a:noFill/>
          </p:spPr>
          <p:txBody>
            <a:bodyPr wrap="square" rtlCol="0">
              <a:spAutoFit/>
            </a:bodyPr>
            <a:lstStyle/>
            <a:p>
              <a:r>
                <a:rPr lang="en-GB" sz="34400" b="1" dirty="0">
                  <a:solidFill>
                    <a:schemeClr val="bg1"/>
                  </a:solidFill>
                </a:rPr>
                <a:t>20B</a:t>
              </a:r>
              <a:endParaRPr lang="en-GB" sz="9600" b="1" dirty="0">
                <a:solidFill>
                  <a:schemeClr val="bg1"/>
                </a:solidFill>
              </a:endParaRPr>
            </a:p>
          </p:txBody>
        </p:sp>
      </p:grpSp>
      <p:sp>
        <p:nvSpPr>
          <p:cNvPr id="12" name="Footer Placeholder 11"/>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13" name="Slide Number Placeholder 12"/>
          <p:cNvSpPr>
            <a:spLocks noGrp="1"/>
          </p:cNvSpPr>
          <p:nvPr>
            <p:ph type="sldNum" sz="quarter" idx="12"/>
          </p:nvPr>
        </p:nvSpPr>
        <p:spPr/>
        <p:txBody>
          <a:bodyPr/>
          <a:lstStyle/>
          <a:p>
            <a:fld id="{0F45C708-6836-464B-81B8-95058C29CDA5}" type="slidenum">
              <a:rPr lang="en-GB" smtClean="0"/>
              <a:t>17</a:t>
            </a:fld>
            <a:endParaRPr lang="en-GB"/>
          </a:p>
        </p:txBody>
      </p:sp>
    </p:spTree>
    <p:extLst>
      <p:ext uri="{BB962C8B-B14F-4D97-AF65-F5344CB8AC3E}">
        <p14:creationId xmlns:p14="http://schemas.microsoft.com/office/powerpoint/2010/main" val="19467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 name="Picture 6"/>
          <p:cNvPicPr>
            <a:picLocks noChangeAspect="1"/>
          </p:cNvPicPr>
          <p:nvPr/>
        </p:nvPicPr>
        <p:blipFill>
          <a:blip r:embed="rId2"/>
          <a:stretch>
            <a:fillRect/>
          </a:stretch>
        </p:blipFill>
        <p:spPr>
          <a:xfrm>
            <a:off x="16706" y="9525"/>
            <a:ext cx="12163425" cy="6838950"/>
          </a:xfrm>
          <a:prstGeom prst="rect">
            <a:avLst/>
          </a:prstGeom>
        </p:spPr>
      </p:pic>
      <p:sp>
        <p:nvSpPr>
          <p:cNvPr id="8" name="Footer Placeholder 7"/>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9" name="Slide Number Placeholder 8"/>
          <p:cNvSpPr>
            <a:spLocks noGrp="1"/>
          </p:cNvSpPr>
          <p:nvPr>
            <p:ph type="sldNum" sz="quarter" idx="12"/>
          </p:nvPr>
        </p:nvSpPr>
        <p:spPr/>
        <p:txBody>
          <a:bodyPr/>
          <a:lstStyle/>
          <a:p>
            <a:fld id="{0F45C708-6836-464B-81B8-95058C29CDA5}" type="slidenum">
              <a:rPr lang="en-GB" smtClean="0"/>
              <a:t>18</a:t>
            </a:fld>
            <a:endParaRPr lang="en-GB"/>
          </a:p>
        </p:txBody>
      </p:sp>
    </p:spTree>
    <p:extLst>
      <p:ext uri="{BB962C8B-B14F-4D97-AF65-F5344CB8AC3E}">
        <p14:creationId xmlns:p14="http://schemas.microsoft.com/office/powerpoint/2010/main" val="419647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4" name="Flowchart: Magnetic Disk 3"/>
          <p:cNvSpPr>
            <a:spLocks noChangeAspect="1"/>
          </p:cNvSpPr>
          <p:nvPr/>
        </p:nvSpPr>
        <p:spPr>
          <a:xfrm>
            <a:off x="5824880" y="3734341"/>
            <a:ext cx="451490" cy="506216"/>
          </a:xfrm>
          <a:prstGeom prst="flowChartMagneticDisk">
            <a:avLst/>
          </a:prstGeom>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a:solidFill>
                  <a:prstClr val="black"/>
                </a:solidFill>
                <a:latin typeface="Calibri"/>
              </a:rPr>
              <a:t>Corpus</a:t>
            </a:r>
          </a:p>
        </p:txBody>
      </p:sp>
      <p:sp>
        <p:nvSpPr>
          <p:cNvPr id="5" name="Flowchart: Magnetic Disk 4"/>
          <p:cNvSpPr>
            <a:spLocks noChangeAspect="1"/>
          </p:cNvSpPr>
          <p:nvPr/>
        </p:nvSpPr>
        <p:spPr>
          <a:xfrm>
            <a:off x="9750745" y="6216463"/>
            <a:ext cx="451490" cy="506216"/>
          </a:xfrm>
          <a:prstGeom prst="flowChartMagneticDisk">
            <a:avLst/>
          </a:prstGeom>
          <a:gradFill>
            <a:gsLst>
              <a:gs pos="3000">
                <a:srgbClr val="FF0000"/>
              </a:gs>
              <a:gs pos="100000">
                <a:srgbClr val="FF8200"/>
              </a:gs>
            </a:gsLst>
            <a:lin ang="5400000" scaled="0"/>
          </a:gradFill>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a:solidFill>
                  <a:prstClr val="white"/>
                </a:solidFill>
                <a:latin typeface="Calibri"/>
              </a:rPr>
              <a:t>Corpus</a:t>
            </a:r>
          </a:p>
        </p:txBody>
      </p:sp>
      <p:sp>
        <p:nvSpPr>
          <p:cNvPr id="6" name="Flowchart: Magnetic Disk 5"/>
          <p:cNvSpPr>
            <a:spLocks noChangeAspect="1"/>
          </p:cNvSpPr>
          <p:nvPr/>
        </p:nvSpPr>
        <p:spPr>
          <a:xfrm>
            <a:off x="1676400" y="2057400"/>
            <a:ext cx="451490" cy="506216"/>
          </a:xfrm>
          <a:prstGeom prst="flowChartMagneticDisk">
            <a:avLst/>
          </a:prstGeom>
          <a:gradFill>
            <a:gsLst>
              <a:gs pos="58000">
                <a:srgbClr val="66008F"/>
              </a:gs>
              <a:gs pos="99000">
                <a:srgbClr val="BA0066"/>
              </a:gs>
            </a:gsLst>
            <a:lin ang="5400000" scaled="0"/>
          </a:gradFill>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a:solidFill>
                  <a:prstClr val="white"/>
                </a:solidFill>
                <a:latin typeface="Calibri"/>
              </a:rPr>
              <a:t>Corpus</a:t>
            </a:r>
          </a:p>
        </p:txBody>
      </p:sp>
      <p:sp>
        <p:nvSpPr>
          <p:cNvPr id="7" name="Flowchart: Magnetic Disk 6"/>
          <p:cNvSpPr>
            <a:spLocks noChangeAspect="1"/>
          </p:cNvSpPr>
          <p:nvPr/>
        </p:nvSpPr>
        <p:spPr>
          <a:xfrm>
            <a:off x="6477000" y="3730322"/>
            <a:ext cx="451490" cy="506216"/>
          </a:xfrm>
          <a:prstGeom prst="flowChartMagneticDisk">
            <a:avLst/>
          </a:prstGeom>
          <a:gradFill>
            <a:gsLst>
              <a:gs pos="0">
                <a:srgbClr val="000082"/>
              </a:gs>
              <a:gs pos="30000">
                <a:srgbClr val="66008F"/>
              </a:gs>
              <a:gs pos="64999">
                <a:srgbClr val="BA0066"/>
              </a:gs>
              <a:gs pos="89999">
                <a:srgbClr val="FF0000"/>
              </a:gs>
              <a:gs pos="100000">
                <a:srgbClr val="FF8200"/>
              </a:gs>
            </a:gsLst>
            <a:lin ang="5400000" scaled="0"/>
          </a:gradFill>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a:solidFill>
                  <a:prstClr val="white"/>
                </a:solidFill>
                <a:latin typeface="Calibri"/>
              </a:rPr>
              <a:t>Corpus</a:t>
            </a:r>
          </a:p>
        </p:txBody>
      </p:sp>
      <p:sp>
        <p:nvSpPr>
          <p:cNvPr id="9" name="Flowchart: Magnetic Disk 8"/>
          <p:cNvSpPr>
            <a:spLocks noChangeAspect="1"/>
          </p:cNvSpPr>
          <p:nvPr/>
        </p:nvSpPr>
        <p:spPr>
          <a:xfrm>
            <a:off x="9677400" y="865384"/>
            <a:ext cx="451490" cy="506216"/>
          </a:xfrm>
          <a:prstGeom prst="flowChartMagneticDisk">
            <a:avLst/>
          </a:prstGeom>
          <a:gradFill>
            <a:gsLst>
              <a:gs pos="59000">
                <a:srgbClr val="000082"/>
              </a:gs>
              <a:gs pos="100000">
                <a:srgbClr val="66008F"/>
              </a:gs>
            </a:gsLst>
            <a:lin ang="5400000" scaled="0"/>
          </a:gradFill>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700" dirty="0">
                <a:solidFill>
                  <a:prstClr val="white"/>
                </a:solidFill>
                <a:latin typeface="Calibri"/>
              </a:rPr>
              <a:t>Corpus</a:t>
            </a:r>
          </a:p>
        </p:txBody>
      </p:sp>
      <p:sp>
        <p:nvSpPr>
          <p:cNvPr id="12" name="TextBox 11"/>
          <p:cNvSpPr txBox="1"/>
          <p:nvPr/>
        </p:nvSpPr>
        <p:spPr>
          <a:xfrm>
            <a:off x="4898966" y="2310509"/>
            <a:ext cx="4876800" cy="1200329"/>
          </a:xfrm>
          <a:prstGeom prst="rect">
            <a:avLst/>
          </a:prstGeom>
          <a:noFill/>
        </p:spPr>
        <p:txBody>
          <a:bodyPr wrap="square" rtlCol="0">
            <a:spAutoFit/>
          </a:bodyPr>
          <a:lstStyle/>
          <a:p>
            <a:r>
              <a:rPr lang="en-GB" sz="3600" dirty="0">
                <a:solidFill>
                  <a:prstClr val="white"/>
                </a:solidFill>
                <a:latin typeface="Calibri"/>
              </a:rPr>
              <a:t>Representative? Unbiased?</a:t>
            </a:r>
          </a:p>
        </p:txBody>
      </p:sp>
      <p:sp>
        <p:nvSpPr>
          <p:cNvPr id="10" name="Footer Placeholder 9"/>
          <p:cNvSpPr>
            <a:spLocks noGrp="1"/>
          </p:cNvSpPr>
          <p:nvPr>
            <p:ph type="ftr" sz="quarter" idx="11"/>
          </p:nvPr>
        </p:nvSpPr>
        <p:spPr>
          <a:xfrm>
            <a:off x="609600" y="6356351"/>
            <a:ext cx="7416800" cy="365125"/>
          </a:xfrm>
        </p:spPr>
        <p:txBody>
          <a:bodyPr/>
          <a:lstStyle/>
          <a:p>
            <a:pPr algn="l"/>
            <a:r>
              <a:rPr lang="en-US" sz="1100" dirty="0">
                <a:solidFill>
                  <a:schemeClr val="bg1"/>
                </a:solidFill>
              </a:rPr>
              <a:t>Brezina, V. (2018). Statistics in Corpus Linguistics: A Practical Guide. Cambridge: Cambridge University Press. </a:t>
            </a:r>
          </a:p>
        </p:txBody>
      </p:sp>
    </p:spTree>
    <p:extLst>
      <p:ext uri="{BB962C8B-B14F-4D97-AF65-F5344CB8AC3E}">
        <p14:creationId xmlns:p14="http://schemas.microsoft.com/office/powerpoint/2010/main" val="16595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0 L 0.32201 0.36203 " pathEditMode="relative" rAng="0" ptsTypes="AA">
                                      <p:cBhvr>
                                        <p:cTn id="6" dur="3000" fill="hold"/>
                                        <p:tgtEl>
                                          <p:spTgt spid="4"/>
                                        </p:tgtEl>
                                        <p:attrNameLst>
                                          <p:attrName>ppt_x</p:attrName>
                                          <p:attrName>ppt_y</p:attrName>
                                        </p:attrNameLst>
                                      </p:cBhvr>
                                      <p:rCtr x="16120" y="18287"/>
                                    </p:animMotion>
                                  </p:childTnLst>
                                </p:cTn>
                              </p:par>
                            </p:childTnLst>
                          </p:cTn>
                        </p:par>
                        <p:par>
                          <p:cTn id="7" fill="hold">
                            <p:stCondLst>
                              <p:cond delay="3000"/>
                            </p:stCondLst>
                            <p:childTnLst>
                              <p:par>
                                <p:cTn id="8" presetID="10" presetClass="exit" presetSubtype="0" fill="hold" grpId="1" nodeType="afterEffect">
                                  <p:stCondLst>
                                    <p:cond delay="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4000"/>
                            </p:stCondLst>
                            <p:childTnLst>
                              <p:par>
                                <p:cTn id="15" presetID="42" presetClass="path" presetSubtype="0" accel="50000" decel="50000" fill="hold" grpId="1" nodeType="afterEffect">
                                  <p:stCondLst>
                                    <p:cond delay="0"/>
                                  </p:stCondLst>
                                  <p:childTnLst>
                                    <p:animMotion origin="layout" path="M 8.33333E-7 2.96296E-6 L -0.6543 -0.60023 " pathEditMode="relative" rAng="0" ptsTypes="AA">
                                      <p:cBhvr>
                                        <p:cTn id="16" dur="3000" fill="hold"/>
                                        <p:tgtEl>
                                          <p:spTgt spid="5"/>
                                        </p:tgtEl>
                                        <p:attrNameLst>
                                          <p:attrName>ppt_x</p:attrName>
                                          <p:attrName>ppt_y</p:attrName>
                                        </p:attrNameLst>
                                      </p:cBhvr>
                                      <p:rCtr x="-33021" y="-30324"/>
                                    </p:animMotion>
                                  </p:childTnLst>
                                </p:cTn>
                              </p:par>
                            </p:childTnLst>
                          </p:cTn>
                        </p:par>
                        <p:par>
                          <p:cTn id="17" fill="hold">
                            <p:stCondLst>
                              <p:cond delay="7000"/>
                            </p:stCondLst>
                            <p:childTnLst>
                              <p:par>
                                <p:cTn id="18" presetID="10" presetClass="exit" presetSubtype="0" fill="hold" grpId="2" nodeType="after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8000"/>
                            </p:stCondLst>
                            <p:childTnLst>
                              <p:par>
                                <p:cTn id="25" presetID="42" presetClass="path" presetSubtype="0" accel="50000" decel="50000" fill="hold" grpId="1" nodeType="afterEffect">
                                  <p:stCondLst>
                                    <p:cond delay="0"/>
                                  </p:stCondLst>
                                  <p:childTnLst>
                                    <p:animMotion origin="layout" path="M 0.00794 0.00625 L 0.65625 -0.16389 " pathEditMode="relative" rAng="0" ptsTypes="AA">
                                      <p:cBhvr>
                                        <p:cTn id="26" dur="3000" fill="hold"/>
                                        <p:tgtEl>
                                          <p:spTgt spid="6"/>
                                        </p:tgtEl>
                                        <p:attrNameLst>
                                          <p:attrName>ppt_x</p:attrName>
                                          <p:attrName>ppt_y</p:attrName>
                                        </p:attrNameLst>
                                      </p:cBhvr>
                                      <p:rCtr x="32500" y="-8958"/>
                                    </p:animMotion>
                                  </p:childTnLst>
                                </p:cTn>
                              </p:par>
                            </p:childTnLst>
                          </p:cTn>
                        </p:par>
                        <p:par>
                          <p:cTn id="27" fill="hold">
                            <p:stCondLst>
                              <p:cond delay="11000"/>
                            </p:stCondLst>
                            <p:childTnLst>
                              <p:par>
                                <p:cTn id="28" presetID="10" presetClass="exit" presetSubtype="0" fill="hold" grpId="2" nodeType="after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1500"/>
                            </p:stCondLst>
                            <p:childTnLst>
                              <p:par>
                                <p:cTn id="35" presetID="42" presetClass="path" presetSubtype="0" accel="50000" decel="50000" fill="hold" grpId="1" nodeType="afterEffect">
                                  <p:stCondLst>
                                    <p:cond delay="0"/>
                                  </p:stCondLst>
                                  <p:childTnLst>
                                    <p:animMotion origin="layout" path="M 4.16667E-7 0.00996 L -0.26276 0.41783 " pathEditMode="relative" rAng="0" ptsTypes="AA">
                                      <p:cBhvr>
                                        <p:cTn id="36" dur="2000" fill="hold"/>
                                        <p:tgtEl>
                                          <p:spTgt spid="9"/>
                                        </p:tgtEl>
                                        <p:attrNameLst>
                                          <p:attrName>ppt_x</p:attrName>
                                          <p:attrName>ppt_y</p:attrName>
                                        </p:attrNameLst>
                                      </p:cBhvr>
                                      <p:rCtr x="-13138" y="20394"/>
                                    </p:animMotion>
                                  </p:childTnLst>
                                </p:cTn>
                              </p:par>
                            </p:childTnLst>
                          </p:cTn>
                        </p:par>
                        <p:par>
                          <p:cTn id="37" fill="hold">
                            <p:stCondLst>
                              <p:cond delay="13500"/>
                            </p:stCondLst>
                            <p:childTnLst>
                              <p:par>
                                <p:cTn id="38" presetID="10" presetClass="exit" presetSubtype="0" fill="hold" grpId="2" nodeType="after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6" grpId="0" animBg="1"/>
      <p:bldP spid="6" grpId="1" animBg="1"/>
      <p:bldP spid="6" grpId="2" animBg="1"/>
      <p:bldP spid="7" grpId="0" animBg="1"/>
      <p:bldP spid="9" grpId="0" animBg="1"/>
      <p:bldP spid="9" grpId="1" animBg="1"/>
      <p:bldP spid="9" grpId="2"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GB" dirty="0"/>
            </a:br>
            <a:r>
              <a:rPr lang="en-GB" dirty="0"/>
              <a:t>What is statistics? Science, corpus linguistics and statistics</a:t>
            </a:r>
          </a:p>
        </p:txBody>
      </p:sp>
      <p:sp>
        <p:nvSpPr>
          <p:cNvPr id="3" name="Content Placeholder 2"/>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a:t>
            </a:fld>
            <a:endParaRPr lang="en-GB"/>
          </a:p>
        </p:txBody>
      </p:sp>
    </p:spTree>
    <p:extLst>
      <p:ext uri="{BB962C8B-B14F-4D97-AF65-F5344CB8AC3E}">
        <p14:creationId xmlns:p14="http://schemas.microsoft.com/office/powerpoint/2010/main" val="55798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Corpus sampling</a:t>
            </a:r>
          </a:p>
        </p:txBody>
      </p:sp>
      <p:sp>
        <p:nvSpPr>
          <p:cNvPr id="13" name="Flowchart: Magnetic Disk 12"/>
          <p:cNvSpPr/>
          <p:nvPr/>
        </p:nvSpPr>
        <p:spPr>
          <a:xfrm>
            <a:off x="8773886" y="5299786"/>
            <a:ext cx="1919064" cy="186614"/>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4" name="Flowchart: Magnetic Disk 13"/>
          <p:cNvSpPr/>
          <p:nvPr/>
        </p:nvSpPr>
        <p:spPr>
          <a:xfrm>
            <a:off x="8773886" y="5110182"/>
            <a:ext cx="1919064" cy="410432"/>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9" name="Flowchart: Magnetic Disk 18"/>
          <p:cNvSpPr/>
          <p:nvPr/>
        </p:nvSpPr>
        <p:spPr>
          <a:xfrm>
            <a:off x="8773886" y="4758614"/>
            <a:ext cx="1919064" cy="757218"/>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0" name="Flowchart: Magnetic Disk 19"/>
          <p:cNvSpPr/>
          <p:nvPr/>
        </p:nvSpPr>
        <p:spPr>
          <a:xfrm>
            <a:off x="8773886" y="4369060"/>
            <a:ext cx="1919064" cy="1188758"/>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1" name="Flowchart: Magnetic Disk 20"/>
          <p:cNvSpPr/>
          <p:nvPr/>
        </p:nvSpPr>
        <p:spPr>
          <a:xfrm>
            <a:off x="8773886" y="3979508"/>
            <a:ext cx="1919064" cy="1628851"/>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2" name="Flowchart: Magnetic Disk 21"/>
          <p:cNvSpPr/>
          <p:nvPr/>
        </p:nvSpPr>
        <p:spPr>
          <a:xfrm>
            <a:off x="8773886" y="3810001"/>
            <a:ext cx="1919064" cy="1857451"/>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3" name="Flowchart: Magnetic Disk 22"/>
          <p:cNvSpPr/>
          <p:nvPr/>
        </p:nvSpPr>
        <p:spPr>
          <a:xfrm>
            <a:off x="8773886" y="3388481"/>
            <a:ext cx="1919064" cy="2278971"/>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4" name="Flowchart: Magnetic Disk 23"/>
          <p:cNvSpPr/>
          <p:nvPr/>
        </p:nvSpPr>
        <p:spPr>
          <a:xfrm>
            <a:off x="8697686" y="2998928"/>
            <a:ext cx="2147664" cy="2632844"/>
          </a:xfrm>
          <a:prstGeom prst="flowChartMagneticDisk">
            <a:avLst/>
          </a:prstGeom>
          <a:solidFill>
            <a:schemeClr val="accent4"/>
          </a:solidFill>
          <a:ln>
            <a:noFill/>
          </a:ln>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4" name="Flowchart: Magnetic Disk 3"/>
          <p:cNvSpPr/>
          <p:nvPr/>
        </p:nvSpPr>
        <p:spPr>
          <a:xfrm>
            <a:off x="8545286" y="3050704"/>
            <a:ext cx="2376264" cy="2664296"/>
          </a:xfrm>
          <a:prstGeom prst="flowChartMagneticDisk">
            <a:avLst/>
          </a:prstGeom>
          <a:solidFill>
            <a:srgbClr val="FFFFFF">
              <a:alpha val="50196"/>
            </a:srgbClr>
          </a:solidFill>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3200" dirty="0"/>
              <a:t>Corpus</a:t>
            </a:r>
            <a:endParaRPr lang="en-GB" dirty="0"/>
          </a:p>
        </p:txBody>
      </p:sp>
      <p:pic>
        <p:nvPicPr>
          <p:cNvPr id="5"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3323882" y="5273670"/>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5076360" y="2219821"/>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4876800" y="2609374"/>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4876800" y="4331076"/>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4038600" y="3200401"/>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3505200" y="2836728"/>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3323882" y="3979508"/>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Content Placeholder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bwMode="auto">
          <a:xfrm>
            <a:off x="4876800" y="3589954"/>
            <a:ext cx="714718" cy="779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5" name="Picture 1"/>
          <p:cNvPicPr>
            <a:picLocks noGrp="1" noChangeAspect="1" noChangeArrowheads="1"/>
          </p:cNvPicPr>
          <p:nvPr>
            <p:ph idx="1"/>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r="36661"/>
          <a:stretch/>
        </p:blipFill>
        <p:spPr bwMode="auto">
          <a:xfrm>
            <a:off x="2191854" y="1571798"/>
            <a:ext cx="4457448" cy="514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20</a:t>
            </a:fld>
            <a:endParaRPr lang="en-GB"/>
          </a:p>
        </p:txBody>
      </p:sp>
    </p:spTree>
    <p:extLst>
      <p:ext uri="{BB962C8B-B14F-4D97-AF65-F5344CB8AC3E}">
        <p14:creationId xmlns:p14="http://schemas.microsoft.com/office/powerpoint/2010/main" val="9373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2.5E-6 -4.44444E-6 L 0.58906 -0.3368 " pathEditMode="relative" rAng="0" ptsTypes="AA">
                                      <p:cBhvr>
                                        <p:cTn id="9" dur="2000" fill="hold"/>
                                        <p:tgtEl>
                                          <p:spTgt spid="5"/>
                                        </p:tgtEl>
                                        <p:attrNameLst>
                                          <p:attrName>ppt_x</p:attrName>
                                          <p:attrName>ppt_y</p:attrName>
                                        </p:attrNameLst>
                                      </p:cBhvr>
                                      <p:rCtr x="29444" y="-16852"/>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500"/>
                            </p:stCondLst>
                            <p:childTnLst>
                              <p:par>
                                <p:cTn id="20" presetID="42" presetClass="path" presetSubtype="0" accel="50000" decel="50000" fill="hold" nodeType="afterEffect">
                                  <p:stCondLst>
                                    <p:cond delay="0"/>
                                  </p:stCondLst>
                                  <p:childTnLst>
                                    <p:animMotion origin="layout" path="M -4.16667E-6 -4.07407E-6 L 0.3724 0.11968 " pathEditMode="relative" rAng="0" ptsTypes="AA">
                                      <p:cBhvr>
                                        <p:cTn id="21" dur="2000" fill="hold"/>
                                        <p:tgtEl>
                                          <p:spTgt spid="10"/>
                                        </p:tgtEl>
                                        <p:attrNameLst>
                                          <p:attrName>ppt_x</p:attrName>
                                          <p:attrName>ppt_y</p:attrName>
                                        </p:attrNameLst>
                                      </p:cBhvr>
                                      <p:rCtr x="18611" y="5972"/>
                                    </p:animMotion>
                                  </p:childTnLst>
                                </p:cTn>
                              </p:par>
                            </p:childTnLst>
                          </p:cTn>
                        </p:par>
                        <p:par>
                          <p:cTn id="22" fill="hold">
                            <p:stCondLst>
                              <p:cond delay="4500"/>
                            </p:stCondLst>
                            <p:childTnLst>
                              <p:par>
                                <p:cTn id="23" presetID="1" presetClass="exit" presetSubtype="0" fill="hold" nodeType="after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5000"/>
                            </p:stCondLst>
                            <p:childTnLst>
                              <p:par>
                                <p:cTn id="33" presetID="42" presetClass="path" presetSubtype="0" accel="50000" decel="50000" fill="hold" nodeType="afterEffect">
                                  <p:stCondLst>
                                    <p:cond delay="0"/>
                                  </p:stCondLst>
                                  <p:childTnLst>
                                    <p:animMotion origin="layout" path="M 8.33333E-7 1.48148E-6 L 0.36927 0.05162 " pathEditMode="relative" rAng="0" ptsTypes="AA">
                                      <p:cBhvr>
                                        <p:cTn id="34" dur="2000" fill="hold"/>
                                        <p:tgtEl>
                                          <p:spTgt spid="11"/>
                                        </p:tgtEl>
                                        <p:attrNameLst>
                                          <p:attrName>ppt_x</p:attrName>
                                          <p:attrName>ppt_y</p:attrName>
                                        </p:attrNameLst>
                                      </p:cBhvr>
                                      <p:rCtr x="18455" y="2569"/>
                                    </p:animMotion>
                                  </p:childTnLst>
                                </p:cTn>
                              </p:par>
                            </p:childTnLst>
                          </p:cTn>
                        </p:par>
                        <p:par>
                          <p:cTn id="35" fill="hold">
                            <p:stCondLst>
                              <p:cond delay="7000"/>
                            </p:stCondLst>
                            <p:childTnLst>
                              <p:par>
                                <p:cTn id="36" presetID="1" presetClass="exit" presetSubtype="0" fill="hold" nodeType="after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par>
                          <p:cTn id="38" fill="hold">
                            <p:stCondLst>
                              <p:cond delay="70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7500"/>
                            </p:stCondLst>
                            <p:childTnLst>
                              <p:par>
                                <p:cTn id="43" presetID="1"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7500"/>
                            </p:stCondLst>
                            <p:childTnLst>
                              <p:par>
                                <p:cTn id="46" presetID="42" presetClass="path" presetSubtype="0" accel="50000" decel="50000" fill="hold" nodeType="afterEffect">
                                  <p:stCondLst>
                                    <p:cond delay="0"/>
                                  </p:stCondLst>
                                  <p:childTnLst>
                                    <p:animMotion origin="layout" path="M 8.33333E-7 -4.44444E-6 L 0.3776 -0.17708 " pathEditMode="relative" rAng="0" ptsTypes="AA">
                                      <p:cBhvr>
                                        <p:cTn id="47" dur="2000" fill="hold"/>
                                        <p:tgtEl>
                                          <p:spTgt spid="12"/>
                                        </p:tgtEl>
                                        <p:attrNameLst>
                                          <p:attrName>ppt_x</p:attrName>
                                          <p:attrName>ppt_y</p:attrName>
                                        </p:attrNameLst>
                                      </p:cBhvr>
                                      <p:rCtr x="18872" y="-8866"/>
                                    </p:animMotion>
                                  </p:childTnLst>
                                </p:cTn>
                              </p:par>
                            </p:childTnLst>
                          </p:cTn>
                        </p:par>
                        <p:par>
                          <p:cTn id="48" fill="hold">
                            <p:stCondLst>
                              <p:cond delay="9500"/>
                            </p:stCondLst>
                            <p:childTnLst>
                              <p:par>
                                <p:cTn id="49" presetID="1" presetClass="exit" presetSubtype="0" fill="hold" nodeType="after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par>
                          <p:cTn id="51" fill="hold">
                            <p:stCondLst>
                              <p:cond delay="9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10000"/>
                            </p:stCondLst>
                            <p:childTnLst>
                              <p:par>
                                <p:cTn id="56" presetID="1"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par>
                          <p:cTn id="58" fill="hold">
                            <p:stCondLst>
                              <p:cond delay="10000"/>
                            </p:stCondLst>
                            <p:childTnLst>
                              <p:par>
                                <p:cTn id="59" presetID="42" presetClass="path" presetSubtype="0" accel="50000" decel="50000" fill="hold" nodeType="afterEffect">
                                  <p:stCondLst>
                                    <p:cond delay="0"/>
                                  </p:stCondLst>
                                  <p:childTnLst>
                                    <p:animMotion origin="layout" path="M -2.5E-6 3.7037E-7 L 0.46094 -0.01227 " pathEditMode="relative" rAng="0" ptsTypes="AA">
                                      <p:cBhvr>
                                        <p:cTn id="60" dur="2000" fill="hold"/>
                                        <p:tgtEl>
                                          <p:spTgt spid="15"/>
                                        </p:tgtEl>
                                        <p:attrNameLst>
                                          <p:attrName>ppt_x</p:attrName>
                                          <p:attrName>ppt_y</p:attrName>
                                        </p:attrNameLst>
                                      </p:cBhvr>
                                      <p:rCtr x="23038" y="-625"/>
                                    </p:animMotion>
                                  </p:childTnLst>
                                </p:cTn>
                              </p:par>
                            </p:childTnLst>
                          </p:cTn>
                        </p:par>
                        <p:par>
                          <p:cTn id="61" fill="hold">
                            <p:stCondLst>
                              <p:cond delay="12000"/>
                            </p:stCondLst>
                            <p:childTnLst>
                              <p:par>
                                <p:cTn id="62" presetID="1" presetClass="exit" presetSubtype="0" fill="hold" nodeType="afterEffect">
                                  <p:stCondLst>
                                    <p:cond delay="0"/>
                                  </p:stCondLst>
                                  <p:childTnLst>
                                    <p:set>
                                      <p:cBhvr>
                                        <p:cTn id="63" dur="1" fill="hold">
                                          <p:stCondLst>
                                            <p:cond delay="0"/>
                                          </p:stCondLst>
                                        </p:cTn>
                                        <p:tgtEl>
                                          <p:spTgt spid="15"/>
                                        </p:tgtEl>
                                        <p:attrNameLst>
                                          <p:attrName>style.visibility</p:attrName>
                                        </p:attrNameLst>
                                      </p:cBhvr>
                                      <p:to>
                                        <p:strVal val="hidden"/>
                                      </p:to>
                                    </p:set>
                                  </p:childTnLst>
                                </p:cTn>
                              </p:par>
                            </p:childTnLst>
                          </p:cTn>
                        </p:par>
                        <p:par>
                          <p:cTn id="64" fill="hold">
                            <p:stCondLst>
                              <p:cond delay="120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12500"/>
                            </p:stCondLst>
                            <p:childTnLst>
                              <p:par>
                                <p:cTn id="69" presetID="1"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par>
                          <p:cTn id="71" fill="hold">
                            <p:stCondLst>
                              <p:cond delay="12500"/>
                            </p:stCondLst>
                            <p:childTnLst>
                              <p:par>
                                <p:cTn id="72" presetID="42" presetClass="path" presetSubtype="0" accel="50000" decel="50000" fill="hold" nodeType="afterEffect">
                                  <p:stCondLst>
                                    <p:cond delay="0"/>
                                  </p:stCondLst>
                                  <p:childTnLst>
                                    <p:animMotion origin="layout" path="M 8.33333E-7 -3.7037E-7 L 0.56094 0.04074 " pathEditMode="relative" rAng="0" ptsTypes="AA">
                                      <p:cBhvr>
                                        <p:cTn id="73" dur="2000" fill="hold"/>
                                        <p:tgtEl>
                                          <p:spTgt spid="16"/>
                                        </p:tgtEl>
                                        <p:attrNameLst>
                                          <p:attrName>ppt_x</p:attrName>
                                          <p:attrName>ppt_y</p:attrName>
                                        </p:attrNameLst>
                                      </p:cBhvr>
                                      <p:rCtr x="28038" y="2037"/>
                                    </p:animMotion>
                                  </p:childTnLst>
                                </p:cTn>
                              </p:par>
                            </p:childTnLst>
                          </p:cTn>
                        </p:par>
                        <p:par>
                          <p:cTn id="74" fill="hold">
                            <p:stCondLst>
                              <p:cond delay="14500"/>
                            </p:stCondLst>
                            <p:childTnLst>
                              <p:par>
                                <p:cTn id="75" presetID="1" presetClass="exit" presetSubtype="0" fill="hold" nodeType="after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par>
                          <p:cTn id="77" fill="hold">
                            <p:stCondLst>
                              <p:cond delay="1450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par>
                          <p:cTn id="81" fill="hold">
                            <p:stCondLst>
                              <p:cond delay="15000"/>
                            </p:stCondLst>
                            <p:childTnLst>
                              <p:par>
                                <p:cTn id="82" presetID="1"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childTnLst>
                          </p:cTn>
                        </p:par>
                        <p:par>
                          <p:cTn id="84" fill="hold">
                            <p:stCondLst>
                              <p:cond delay="15000"/>
                            </p:stCondLst>
                            <p:childTnLst>
                              <p:par>
                                <p:cTn id="85" presetID="42" presetClass="path" presetSubtype="0" accel="50000" decel="50000" fill="hold" nodeType="afterEffect">
                                  <p:stCondLst>
                                    <p:cond delay="0"/>
                                  </p:stCondLst>
                                  <p:childTnLst>
                                    <p:animMotion origin="layout" path="M 2.5E-6 2.96296E-6 L 0.58906 -0.13704 " pathEditMode="relative" rAng="0" ptsTypes="AA">
                                      <p:cBhvr>
                                        <p:cTn id="86" dur="2000" fill="hold"/>
                                        <p:tgtEl>
                                          <p:spTgt spid="17"/>
                                        </p:tgtEl>
                                        <p:attrNameLst>
                                          <p:attrName>ppt_x</p:attrName>
                                          <p:attrName>ppt_y</p:attrName>
                                        </p:attrNameLst>
                                      </p:cBhvr>
                                      <p:rCtr x="29444" y="-6852"/>
                                    </p:animMotion>
                                  </p:childTnLst>
                                </p:cTn>
                              </p:par>
                            </p:childTnLst>
                          </p:cTn>
                        </p:par>
                        <p:par>
                          <p:cTn id="87" fill="hold">
                            <p:stCondLst>
                              <p:cond delay="17000"/>
                            </p:stCondLst>
                            <p:childTnLst>
                              <p:par>
                                <p:cTn id="88" presetID="1" presetClass="exit" presetSubtype="0" fill="hold" nodeType="afterEffect">
                                  <p:stCondLst>
                                    <p:cond delay="0"/>
                                  </p:stCondLst>
                                  <p:childTnLst>
                                    <p:set>
                                      <p:cBhvr>
                                        <p:cTn id="89" dur="1" fill="hold">
                                          <p:stCondLst>
                                            <p:cond delay="0"/>
                                          </p:stCondLst>
                                        </p:cTn>
                                        <p:tgtEl>
                                          <p:spTgt spid="17"/>
                                        </p:tgtEl>
                                        <p:attrNameLst>
                                          <p:attrName>style.visibility</p:attrName>
                                        </p:attrNameLst>
                                      </p:cBhvr>
                                      <p:to>
                                        <p:strVal val="hidden"/>
                                      </p:to>
                                    </p:set>
                                  </p:childTnLst>
                                </p:cTn>
                              </p:par>
                            </p:childTnLst>
                          </p:cTn>
                        </p:par>
                        <p:par>
                          <p:cTn id="90" fill="hold">
                            <p:stCondLst>
                              <p:cond delay="17000"/>
                            </p:stCondLst>
                            <p:childTnLst>
                              <p:par>
                                <p:cTn id="91" presetID="10"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childTnLst>
                          </p:cTn>
                        </p:par>
                        <p:par>
                          <p:cTn id="94" fill="hold">
                            <p:stCondLst>
                              <p:cond delay="17500"/>
                            </p:stCondLst>
                            <p:childTnLst>
                              <p:par>
                                <p:cTn id="95" presetID="1" presetClass="entr" presetSubtype="0"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par>
                          <p:cTn id="97" fill="hold">
                            <p:stCondLst>
                              <p:cond delay="17500"/>
                            </p:stCondLst>
                            <p:childTnLst>
                              <p:par>
                                <p:cTn id="98" presetID="42" presetClass="path" presetSubtype="0" accel="50000" decel="50000" fill="hold" nodeType="afterEffect">
                                  <p:stCondLst>
                                    <p:cond delay="0"/>
                                  </p:stCondLst>
                                  <p:childTnLst>
                                    <p:animMotion origin="layout" path="M 8.33333E-7 -2.59259E-6 L 0.4026 -0.06898 " pathEditMode="relative" rAng="0" ptsTypes="AA">
                                      <p:cBhvr>
                                        <p:cTn id="99" dur="2000" fill="hold"/>
                                        <p:tgtEl>
                                          <p:spTgt spid="18"/>
                                        </p:tgtEl>
                                        <p:attrNameLst>
                                          <p:attrName>ppt_x</p:attrName>
                                          <p:attrName>ppt_y</p:attrName>
                                        </p:attrNameLst>
                                      </p:cBhvr>
                                      <p:rCtr x="20122" y="-3449"/>
                                    </p:animMotion>
                                  </p:childTnLst>
                                </p:cTn>
                              </p:par>
                            </p:childTnLst>
                          </p:cTn>
                        </p:par>
                        <p:par>
                          <p:cTn id="100" fill="hold">
                            <p:stCondLst>
                              <p:cond delay="19500"/>
                            </p:stCondLst>
                            <p:childTnLst>
                              <p:par>
                                <p:cTn id="101" presetID="1" presetClass="exit" presetSubtype="0" fill="hold" nodeType="after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childTnLst>
                          </p:cTn>
                        </p:par>
                        <p:par>
                          <p:cTn id="103" fill="hold">
                            <p:stCondLst>
                              <p:cond delay="195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analysis in corpus linguistics</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21</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696722852"/>
              </p:ext>
            </p:extLst>
          </p:nvPr>
        </p:nvGraphicFramePr>
        <p:xfrm>
          <a:off x="838200" y="1725200"/>
          <a:ext cx="10515600" cy="3952773"/>
        </p:xfrm>
        <a:graphic>
          <a:graphicData uri="http://schemas.openxmlformats.org/drawingml/2006/table">
            <a:tbl>
              <a:tblPr firstRow="1" firstCol="1" bandRow="1"/>
              <a:tblGrid>
                <a:gridCol w="2137075">
                  <a:extLst>
                    <a:ext uri="{9D8B030D-6E8A-4147-A177-3AD203B41FA5}">
                      <a16:colId xmlns:a16="http://schemas.microsoft.com/office/drawing/2014/main" val="3579556570"/>
                    </a:ext>
                  </a:extLst>
                </a:gridCol>
                <a:gridCol w="6996091">
                  <a:extLst>
                    <a:ext uri="{9D8B030D-6E8A-4147-A177-3AD203B41FA5}">
                      <a16:colId xmlns:a16="http://schemas.microsoft.com/office/drawing/2014/main" val="3587193085"/>
                    </a:ext>
                  </a:extLst>
                </a:gridCol>
                <a:gridCol w="1382434">
                  <a:extLst>
                    <a:ext uri="{9D8B030D-6E8A-4147-A177-3AD203B41FA5}">
                      <a16:colId xmlns:a16="http://schemas.microsoft.com/office/drawing/2014/main" val="2213374488"/>
                    </a:ext>
                  </a:extLst>
                </a:gridCol>
              </a:tblGrid>
              <a:tr h="245364">
                <a:tc>
                  <a:txBody>
                    <a:bodyPr/>
                    <a:lstStyle/>
                    <a:p>
                      <a:pPr>
                        <a:lnSpc>
                          <a:spcPct val="115000"/>
                        </a:lnSpc>
                        <a:spcAft>
                          <a:spcPts val="0"/>
                        </a:spcAft>
                      </a:pPr>
                      <a:r>
                        <a:rPr lang="en-GB" sz="1400" b="1" dirty="0">
                          <a:solidFill>
                            <a:srgbClr val="C00000"/>
                          </a:solidFill>
                          <a:effectLst/>
                          <a:latin typeface="+mj-lt"/>
                          <a:ea typeface="Calibri" panose="020F0502020204030204" pitchFamily="34" charset="0"/>
                          <a:cs typeface="Times New Roman" panose="02020603050405020304" pitchFamily="18" charset="0"/>
                        </a:rPr>
                        <a:t>Dimension</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b="1" dirty="0">
                          <a:solidFill>
                            <a:srgbClr val="C00000"/>
                          </a:solidFill>
                          <a:effectLst/>
                          <a:latin typeface="+mj-lt"/>
                          <a:ea typeface="Calibri" panose="020F0502020204030204" pitchFamily="34" charset="0"/>
                          <a:cs typeface="Times New Roman" panose="02020603050405020304" pitchFamily="18" charset="0"/>
                        </a:rPr>
                        <a:t>Key questions</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solidFill>
                            <a:srgbClr val="C00000"/>
                          </a:solidFill>
                          <a:effectLst/>
                          <a:latin typeface="+mj-lt"/>
                          <a:ea typeface="Calibri" panose="020F0502020204030204" pitchFamily="34" charset="0"/>
                          <a:cs typeface="Times New Roman" panose="02020603050405020304" pitchFamily="18" charset="0"/>
                        </a:rPr>
                        <a:t>Key terms</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271049"/>
                  </a:ext>
                </a:extLst>
              </a:tr>
              <a:tr h="617728">
                <a:tc>
                  <a:txBody>
                    <a:bodyPr/>
                    <a:lstStyle/>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1) DATA EXPLORATION </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i="1" dirty="0">
                          <a:effectLst/>
                          <a:latin typeface="+mj-lt"/>
                          <a:ea typeface="Calibri" panose="020F0502020204030204" pitchFamily="34" charset="0"/>
                          <a:cs typeface="Times New Roman" panose="02020603050405020304" pitchFamily="18" charset="0"/>
                        </a:rPr>
                        <a:t>What are the main tendencies in the data?</a:t>
                      </a:r>
                      <a:endParaRPr lang="en-GB" sz="14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effectLst/>
                          <a:latin typeface="+mj-lt"/>
                          <a:ea typeface="Calibri" panose="020F0502020204030204" pitchFamily="34" charset="0"/>
                          <a:cs typeface="Times New Roman" panose="02020603050405020304" pitchFamily="18" charset="0"/>
                        </a:rPr>
                        <a:t> </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Graphs,</a:t>
                      </a:r>
                    </a:p>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means, SDs</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865995"/>
                  </a:ext>
                </a:extLst>
              </a:tr>
              <a:tr h="1827809">
                <a:tc>
                  <a:txBody>
                    <a:bodyPr/>
                    <a:lstStyle/>
                    <a:p>
                      <a:pPr>
                        <a:lnSpc>
                          <a:spcPct val="115000"/>
                        </a:lnSpc>
                        <a:spcAft>
                          <a:spcPts val="0"/>
                        </a:spcAft>
                      </a:pPr>
                      <a:r>
                        <a:rPr lang="en-GB" sz="1400" dirty="0">
                          <a:effectLst/>
                          <a:latin typeface="+mj-lt"/>
                          <a:ea typeface="Calibri" panose="020F0502020204030204" pitchFamily="34" charset="0"/>
                          <a:cs typeface="Times New Roman" panose="02020603050405020304" pitchFamily="18" charset="0"/>
                        </a:rPr>
                        <a:t>2) INFERENTIAL STATISTICS: AMOUNT OF EVIDENCE</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i="1" dirty="0">
                          <a:effectLst/>
                          <a:latin typeface="+mj-lt"/>
                          <a:ea typeface="Calibri" panose="020F0502020204030204" pitchFamily="34" charset="0"/>
                          <a:cs typeface="Times New Roman" panose="02020603050405020304" pitchFamily="18" charset="0"/>
                        </a:rPr>
                        <a:t>Do we have enough evidence to reject the null hypothesis? Is the effect that we see in the sample due to chance (sampling error) or does it reflect something true about the population?</a:t>
                      </a:r>
                      <a:endParaRPr lang="en-GB" sz="1400" dirty="0">
                        <a:effectLst/>
                        <a:latin typeface="+mj-lt"/>
                        <a:ea typeface="Calibri" panose="020F0502020204030204" pitchFamily="34" charset="0"/>
                        <a:cs typeface="Times New Roman" panose="02020603050405020304" pitchFamily="18" charset="0"/>
                      </a:endParaRPr>
                    </a:p>
                    <a:p>
                      <a:pPr>
                        <a:lnSpc>
                          <a:spcPct val="115000"/>
                        </a:lnSpc>
                        <a:spcAft>
                          <a:spcPts val="0"/>
                        </a:spcAft>
                      </a:pPr>
                      <a:endParaRPr lang="en-GB" sz="1400" dirty="0">
                        <a:effectLst/>
                        <a:latin typeface="+mj-lt"/>
                        <a:ea typeface="Calibri" panose="020F0502020204030204" pitchFamily="34" charset="0"/>
                        <a:cs typeface="Times New Roman" panose="02020603050405020304" pitchFamily="18" charset="0"/>
                      </a:endParaRP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br>
                        <a:rPr lang="en-GB" sz="1400" dirty="0">
                          <a:effectLst/>
                          <a:latin typeface="+mj-lt"/>
                          <a:cs typeface="Times New Roman" panose="02020603050405020304" pitchFamily="18" charset="0"/>
                        </a:rPr>
                      </a:br>
                      <a:r>
                        <a:rPr lang="en-NZ" sz="1400" dirty="0">
                          <a:effectLst/>
                          <a:latin typeface="+mj-lt"/>
                          <a:ea typeface="Calibri" panose="020F0502020204030204" pitchFamily="34" charset="0"/>
                          <a:cs typeface="Times New Roman" panose="02020603050405020304" pitchFamily="18" charset="0"/>
                        </a:rPr>
                        <a:t>statistically significant</a:t>
                      </a:r>
                      <a:endParaRPr lang="en-GB" sz="14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NZ" sz="1400" dirty="0">
                          <a:effectLst/>
                          <a:latin typeface="+mj-lt"/>
                          <a:ea typeface="Calibri" panose="020F0502020204030204" pitchFamily="34" charset="0"/>
                          <a:cs typeface="Times New Roman" panose="02020603050405020304" pitchFamily="18" charset="0"/>
                        </a:rPr>
                        <a:t>p-values</a:t>
                      </a:r>
                      <a:endParaRPr lang="en-GB" sz="14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NZ" sz="1400" dirty="0">
                          <a:effectLst/>
                          <a:latin typeface="+mj-lt"/>
                          <a:ea typeface="Calibri" panose="020F0502020204030204" pitchFamily="34" charset="0"/>
                          <a:cs typeface="Times New Roman" panose="02020603050405020304" pitchFamily="18" charset="0"/>
                        </a:rPr>
                        <a:t>confidence intervals</a:t>
                      </a:r>
                      <a:endParaRPr lang="en-GB" sz="1400" dirty="0">
                        <a:effectLst/>
                        <a:latin typeface="+mj-lt"/>
                        <a:ea typeface="Calibri" panose="020F0502020204030204" pitchFamily="34" charset="0"/>
                        <a:cs typeface="Times New Roman" panose="02020603050405020304" pitchFamily="18" charset="0"/>
                      </a:endParaRP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841774"/>
                  </a:ext>
                </a:extLst>
              </a:tr>
              <a:tr h="771144">
                <a:tc>
                  <a:txBody>
                    <a:bodyPr/>
                    <a:lstStyle/>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3)  EFFECT SIZE</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i="1">
                          <a:effectLst/>
                          <a:latin typeface="+mj-lt"/>
                          <a:ea typeface="Calibri" panose="020F0502020204030204" pitchFamily="34" charset="0"/>
                          <a:cs typeface="Times New Roman" panose="02020603050405020304" pitchFamily="18" charset="0"/>
                        </a:rPr>
                        <a:t>How large is the effect in the sample?</a:t>
                      </a:r>
                      <a:r>
                        <a:rPr lang="en-GB" sz="1400">
                          <a:effectLst/>
                          <a:latin typeface="+mj-lt"/>
                          <a:ea typeface="Calibri" panose="020F0502020204030204" pitchFamily="34" charset="0"/>
                          <a:cs typeface="Times New Roman" panose="02020603050405020304" pitchFamily="18" charset="0"/>
                        </a:rPr>
                        <a:t> (standardised measure)</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effect size e.g. Cohen’s d, r</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46109"/>
                  </a:ext>
                </a:extLst>
              </a:tr>
              <a:tr h="490728">
                <a:tc>
                  <a:txBody>
                    <a:bodyPr/>
                    <a:lstStyle/>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4) LINGUISTIC </a:t>
                      </a:r>
                    </a:p>
                    <a:p>
                      <a:pPr>
                        <a:lnSpc>
                          <a:spcPct val="115000"/>
                        </a:lnSpc>
                        <a:spcAft>
                          <a:spcPts val="0"/>
                        </a:spcAft>
                      </a:pPr>
                      <a:r>
                        <a:rPr lang="en-GB" sz="1400">
                          <a:effectLst/>
                          <a:latin typeface="+mj-lt"/>
                          <a:ea typeface="Calibri" panose="020F0502020204030204" pitchFamily="34" charset="0"/>
                          <a:cs typeface="Times New Roman" panose="02020603050405020304" pitchFamily="18" charset="0"/>
                        </a:rPr>
                        <a:t>INTERPRETATION</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i="1">
                          <a:effectLst/>
                          <a:latin typeface="+mj-lt"/>
                          <a:ea typeface="Calibri" panose="020F0502020204030204" pitchFamily="34" charset="0"/>
                          <a:cs typeface="Times New Roman" panose="02020603050405020304" pitchFamily="18" charset="0"/>
                        </a:rPr>
                        <a:t>Is the effect linguistically/socially meaningful?</a:t>
                      </a:r>
                      <a:endParaRPr lang="en-GB" sz="1400">
                        <a:effectLst/>
                        <a:latin typeface="+mj-lt"/>
                        <a:ea typeface="Calibri" panose="020F0502020204030204" pitchFamily="34" charset="0"/>
                        <a:cs typeface="Times New Roman" panose="02020603050405020304" pitchFamily="18" charset="0"/>
                      </a:endParaRP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mj-lt"/>
                          <a:ea typeface="Calibri" panose="020F0502020204030204" pitchFamily="34" charset="0"/>
                          <a:cs typeface="Times New Roman" panose="02020603050405020304" pitchFamily="18" charset="0"/>
                        </a:rPr>
                        <a:t> </a:t>
                      </a:r>
                    </a:p>
                  </a:txBody>
                  <a:tcPr marL="65554" marR="65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3436919"/>
                  </a:ext>
                </a:extLst>
              </a:tr>
            </a:tbl>
          </a:graphicData>
        </a:graphic>
      </p:graphicFrame>
    </p:spTree>
    <p:extLst>
      <p:ext uri="{BB962C8B-B14F-4D97-AF65-F5344CB8AC3E}">
        <p14:creationId xmlns:p14="http://schemas.microsoft.com/office/powerpoint/2010/main" val="380735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data and data visualisation</a:t>
            </a:r>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22</a:t>
            </a:fld>
            <a:endParaRPr lang="en-GB"/>
          </a:p>
        </p:txBody>
      </p:sp>
    </p:spTree>
    <p:extLst>
      <p:ext uri="{BB962C8B-B14F-4D97-AF65-F5344CB8AC3E}">
        <p14:creationId xmlns:p14="http://schemas.microsoft.com/office/powerpoint/2010/main" val="383266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Think about and discuss</a:t>
            </a:r>
          </a:p>
        </p:txBody>
      </p:sp>
      <p:sp>
        <p:nvSpPr>
          <p:cNvPr id="3" name="Content Placeholder 2"/>
          <p:cNvSpPr>
            <a:spLocks noGrp="1"/>
          </p:cNvSpPr>
          <p:nvPr>
            <p:ph idx="1"/>
          </p:nvPr>
        </p:nvSpPr>
        <p:spPr/>
        <p:txBody>
          <a:bodyPr/>
          <a:lstStyle/>
          <a:p>
            <a:pPr marL="457200" indent="-457200">
              <a:spcBef>
                <a:spcPts val="1800"/>
              </a:spcBef>
              <a:buFont typeface="+mj-lt"/>
              <a:buAutoNum type="arabicPeriod"/>
            </a:pPr>
            <a:r>
              <a:rPr lang="en-GB" dirty="0"/>
              <a:t>Why is looking critically at data before analysis important?</a:t>
            </a:r>
          </a:p>
          <a:p>
            <a:pPr marL="457200" indent="-457200">
              <a:spcBef>
                <a:spcPts val="1800"/>
              </a:spcBef>
              <a:buFont typeface="+mj-lt"/>
              <a:buAutoNum type="arabicPeriod"/>
            </a:pPr>
            <a:r>
              <a:rPr lang="en-GB" dirty="0"/>
              <a:t>What types of errors can we encounter in a dataset?</a:t>
            </a:r>
          </a:p>
          <a:p>
            <a:pPr marL="457200" indent="-457200">
              <a:spcBef>
                <a:spcPts val="1800"/>
              </a:spcBef>
              <a:buFont typeface="+mj-lt"/>
              <a:buAutoNum type="arabicPeriod"/>
            </a:pPr>
            <a:r>
              <a:rPr lang="en-GB" dirty="0"/>
              <a:t>What types of graphs do you know?</a:t>
            </a:r>
          </a:p>
          <a:p>
            <a:endParaRPr lang="en-NZ"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23</a:t>
            </a:fld>
            <a:endParaRPr lang="en-GB"/>
          </a:p>
        </p:txBody>
      </p:sp>
    </p:spTree>
    <p:extLst>
      <p:ext uri="{BB962C8B-B14F-4D97-AF65-F5344CB8AC3E}">
        <p14:creationId xmlns:p14="http://schemas.microsoft.com/office/powerpoint/2010/main" val="157891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data and data visualisation</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24</a:t>
            </a:fld>
            <a:endParaRPr lang="en-GB"/>
          </a:p>
        </p:txBody>
      </p:sp>
      <p:pic>
        <p:nvPicPr>
          <p:cNvPr id="6" name="Picture 5"/>
          <p:cNvPicPr/>
          <p:nvPr/>
        </p:nvPicPr>
        <p:blipFill>
          <a:blip r:embed="rId2" cstate="hqprint">
            <a:extLst>
              <a:ext uri="{28A0092B-C50C-407E-A947-70E740481C1C}">
                <a14:useLocalDpi xmlns:a14="http://schemas.microsoft.com/office/drawing/2010/main"/>
              </a:ext>
            </a:extLst>
          </a:blip>
          <a:stretch>
            <a:fillRect/>
          </a:stretch>
        </p:blipFill>
        <p:spPr>
          <a:xfrm>
            <a:off x="704759" y="1810068"/>
            <a:ext cx="5731510" cy="4366895"/>
          </a:xfrm>
          <a:prstGeom prst="rect">
            <a:avLst/>
          </a:prstGeom>
        </p:spPr>
      </p:pic>
      <p:pic>
        <p:nvPicPr>
          <p:cNvPr id="7" name="Content Placeholder 6"/>
          <p:cNvPicPr>
            <a:picLocks noGrp="1"/>
          </p:cNvPicPr>
          <p:nvPr>
            <p:ph idx="1"/>
          </p:nvPr>
        </p:nvPicPr>
        <p:blipFill>
          <a:blip r:embed="rId3" cstate="hqprint">
            <a:extLst>
              <a:ext uri="{28A0092B-C50C-407E-A947-70E740481C1C}">
                <a14:useLocalDpi xmlns:a14="http://schemas.microsoft.com/office/drawing/2010/main"/>
              </a:ext>
            </a:extLst>
          </a:blip>
          <a:stretch>
            <a:fillRect/>
          </a:stretch>
        </p:blipFill>
        <p:spPr>
          <a:xfrm>
            <a:off x="6436269" y="1810068"/>
            <a:ext cx="5711131" cy="4351338"/>
          </a:xfrm>
          <a:prstGeom prst="rect">
            <a:avLst/>
          </a:prstGeom>
        </p:spPr>
      </p:pic>
    </p:spTree>
    <p:extLst>
      <p:ext uri="{BB962C8B-B14F-4D97-AF65-F5344CB8AC3E}">
        <p14:creationId xmlns:p14="http://schemas.microsoft.com/office/powerpoint/2010/main" val="3267910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data and data visualisation</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25</a:t>
            </a:fld>
            <a:endParaRPr lang="en-GB"/>
          </a:p>
        </p:txBody>
      </p:sp>
      <p:pic>
        <p:nvPicPr>
          <p:cNvPr id="6" name="Content Placeholder 5"/>
          <p:cNvPicPr>
            <a:picLocks noGrp="1"/>
          </p:cNvPicPr>
          <p:nvPr>
            <p:ph idx="1"/>
          </p:nvPr>
        </p:nvPicPr>
        <p:blipFill>
          <a:blip r:embed="rId2"/>
          <a:stretch>
            <a:fillRect/>
          </a:stretch>
        </p:blipFill>
        <p:spPr>
          <a:xfrm>
            <a:off x="838200" y="1690688"/>
            <a:ext cx="5711131" cy="4351338"/>
          </a:xfrm>
          <a:prstGeom prst="rect">
            <a:avLst/>
          </a:prstGeom>
        </p:spPr>
      </p:pic>
      <p:pic>
        <p:nvPicPr>
          <p:cNvPr id="7" name="Picture 6"/>
          <p:cNvPicPr/>
          <p:nvPr/>
        </p:nvPicPr>
        <p:blipFill>
          <a:blip r:embed="rId3"/>
          <a:stretch>
            <a:fillRect/>
          </a:stretch>
        </p:blipFill>
        <p:spPr>
          <a:xfrm>
            <a:off x="6305954" y="2212816"/>
            <a:ext cx="5731510" cy="3621405"/>
          </a:xfrm>
          <a:prstGeom prst="rect">
            <a:avLst/>
          </a:prstGeom>
        </p:spPr>
      </p:pic>
    </p:spTree>
    <p:extLst>
      <p:ext uri="{BB962C8B-B14F-4D97-AF65-F5344CB8AC3E}">
        <p14:creationId xmlns:p14="http://schemas.microsoft.com/office/powerpoint/2010/main" val="415942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26</a:t>
            </a:fld>
            <a:endParaRPr lang="en-GB"/>
          </a:p>
        </p:txBody>
      </p:sp>
      <p:pic>
        <p:nvPicPr>
          <p:cNvPr id="10" name="Picture 9"/>
          <p:cNvPicPr>
            <a:picLocks noChangeAspect="1"/>
          </p:cNvPicPr>
          <p:nvPr/>
        </p:nvPicPr>
        <p:blipFill>
          <a:blip r:embed="rId2"/>
          <a:stretch>
            <a:fillRect/>
          </a:stretch>
        </p:blipFill>
        <p:spPr>
          <a:xfrm>
            <a:off x="2522085" y="365603"/>
            <a:ext cx="7150894" cy="4389596"/>
          </a:xfrm>
          <a:prstGeom prst="rect">
            <a:avLst/>
          </a:prstGeom>
        </p:spPr>
      </p:pic>
      <p:pic>
        <p:nvPicPr>
          <p:cNvPr id="11" name="Picture 10"/>
          <p:cNvPicPr>
            <a:picLocks noChangeAspect="1"/>
          </p:cNvPicPr>
          <p:nvPr/>
        </p:nvPicPr>
        <p:blipFill>
          <a:blip r:embed="rId3"/>
          <a:stretch>
            <a:fillRect/>
          </a:stretch>
        </p:blipFill>
        <p:spPr>
          <a:xfrm>
            <a:off x="2522085" y="4667986"/>
            <a:ext cx="7113746" cy="1535430"/>
          </a:xfrm>
          <a:prstGeom prst="rect">
            <a:avLst/>
          </a:prstGeom>
        </p:spPr>
      </p:pic>
    </p:spTree>
    <p:extLst>
      <p:ext uri="{BB962C8B-B14F-4D97-AF65-F5344CB8AC3E}">
        <p14:creationId xmlns:p14="http://schemas.microsoft.com/office/powerpoint/2010/main" val="59727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remember</a:t>
            </a:r>
          </a:p>
        </p:txBody>
      </p:sp>
      <p:sp>
        <p:nvSpPr>
          <p:cNvPr id="3" name="Content Placeholder 2"/>
          <p:cNvSpPr>
            <a:spLocks noGrp="1"/>
          </p:cNvSpPr>
          <p:nvPr>
            <p:ph idx="1"/>
          </p:nvPr>
        </p:nvSpPr>
        <p:spPr>
          <a:solidFill>
            <a:srgbClr val="C00000"/>
          </a:solidFill>
        </p:spPr>
        <p:txBody>
          <a:bodyPr>
            <a:normAutofit fontScale="92500" lnSpcReduction="10000"/>
          </a:bodyPr>
          <a:lstStyle/>
          <a:p>
            <a:pPr lvl="0"/>
            <a:r>
              <a:rPr lang="en-GB" dirty="0">
                <a:solidFill>
                  <a:schemeClr val="bg1"/>
                </a:solidFill>
              </a:rPr>
              <a:t>Corpus linguistics is a scientific method.</a:t>
            </a:r>
          </a:p>
          <a:p>
            <a:pPr lvl="0"/>
            <a:r>
              <a:rPr lang="en-GB" dirty="0">
                <a:solidFill>
                  <a:schemeClr val="bg1"/>
                </a:solidFill>
              </a:rPr>
              <a:t>Successful application of statistical techniques in corpus linguistics depends on the use of a well-constructed unbiased corpus.</a:t>
            </a:r>
          </a:p>
          <a:p>
            <a:pPr lvl="0"/>
            <a:r>
              <a:rPr lang="en-GB" dirty="0">
                <a:solidFill>
                  <a:schemeClr val="bg1"/>
                </a:solidFill>
              </a:rPr>
              <a:t>Statistics uses mathematical expressions  to help us make sense of quantitative data.</a:t>
            </a:r>
          </a:p>
          <a:p>
            <a:pPr lvl="0"/>
            <a:r>
              <a:rPr lang="en-GB" dirty="0">
                <a:solidFill>
                  <a:schemeClr val="bg1"/>
                </a:solidFill>
              </a:rPr>
              <a:t>Effective visualization summarizes patterns in data without hiding important features.</a:t>
            </a:r>
          </a:p>
          <a:p>
            <a:pPr lvl="0"/>
            <a:r>
              <a:rPr lang="en-GB" dirty="0">
                <a:solidFill>
                  <a:schemeClr val="bg1"/>
                </a:solidFill>
              </a:rPr>
              <a:t>Although most visible, p-values form only a (small) part of statistics. </a:t>
            </a:r>
          </a:p>
          <a:p>
            <a:pPr lvl="0"/>
            <a:r>
              <a:rPr lang="en-GB" dirty="0">
                <a:solidFill>
                  <a:schemeClr val="bg1"/>
                </a:solidFill>
              </a:rPr>
              <a:t>‘Statistical significance’, ‘practical importance’ and ‘linguistic meaningfulness’ are three separate dimensions which shouldn’t be confused.</a:t>
            </a:r>
          </a:p>
          <a:p>
            <a:pPr marL="0" indent="0">
              <a:buNone/>
            </a:pPr>
            <a:endParaRPr lang="en-GB" dirty="0">
              <a:solidFill>
                <a:schemeClr val="bg1"/>
              </a:solidFill>
            </a:endParaRP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27</a:t>
            </a:fld>
            <a:endParaRPr lang="en-GB"/>
          </a:p>
        </p:txBody>
      </p:sp>
    </p:spTree>
    <p:extLst>
      <p:ext uri="{BB962C8B-B14F-4D97-AF65-F5344CB8AC3E}">
        <p14:creationId xmlns:p14="http://schemas.microsoft.com/office/powerpoint/2010/main" val="419421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Think about and discuss</a:t>
            </a:r>
          </a:p>
        </p:txBody>
      </p:sp>
      <p:sp>
        <p:nvSpPr>
          <p:cNvPr id="3" name="Content Placeholder 2"/>
          <p:cNvSpPr>
            <a:spLocks noGrp="1"/>
          </p:cNvSpPr>
          <p:nvPr>
            <p:ph idx="1"/>
          </p:nvPr>
        </p:nvSpPr>
        <p:spPr/>
        <p:txBody>
          <a:bodyPr/>
          <a:lstStyle/>
          <a:p>
            <a:pPr marL="457200" indent="-457200">
              <a:spcBef>
                <a:spcPts val="1800"/>
              </a:spcBef>
              <a:buFont typeface="+mj-lt"/>
              <a:buAutoNum type="arabicPeriod"/>
            </a:pPr>
            <a:r>
              <a:rPr lang="en-NZ" dirty="0"/>
              <a:t>What is your personal experience with statistics (if any)?</a:t>
            </a:r>
          </a:p>
          <a:p>
            <a:pPr marL="457200" indent="-457200">
              <a:spcBef>
                <a:spcPts val="1800"/>
              </a:spcBef>
              <a:buFont typeface="+mj-lt"/>
              <a:buAutoNum type="arabicPeriod"/>
            </a:pPr>
            <a:r>
              <a:rPr lang="en-NZ" dirty="0"/>
              <a:t>Do you think statistics should be given a more prominent place at schools/universities?</a:t>
            </a:r>
          </a:p>
          <a:p>
            <a:endParaRPr lang="en-NZ"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3</a:t>
            </a:fld>
            <a:endParaRPr lang="en-GB"/>
          </a:p>
        </p:txBody>
      </p:sp>
    </p:spTree>
    <p:extLst>
      <p:ext uri="{BB962C8B-B14F-4D97-AF65-F5344CB8AC3E}">
        <p14:creationId xmlns:p14="http://schemas.microsoft.com/office/powerpoint/2010/main" val="228562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statistics? Science, corpus linguistics and statistics</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Statistics is a “science of collecting and interpreting data” (Diggle &amp; </a:t>
            </a:r>
            <a:r>
              <a:rPr lang="en-GB" dirty="0" err="1"/>
              <a:t>Chetwynd</a:t>
            </a:r>
            <a:r>
              <a:rPr lang="en-GB" dirty="0"/>
              <a:t> 2011: vii).</a:t>
            </a:r>
          </a:p>
          <a:p>
            <a:pPr marL="0" indent="0">
              <a:buNone/>
            </a:pPr>
            <a:endParaRPr lang="en-GB" dirty="0"/>
          </a:p>
          <a:p>
            <a:pPr marL="0" indent="0">
              <a:buNone/>
            </a:pPr>
            <a:r>
              <a:rPr lang="en-GB" dirty="0"/>
              <a:t>Statistics is a discipline which helps us make sense of quantitative data (Brezina 2017 forth).</a:t>
            </a:r>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4</a:t>
            </a:fld>
            <a:endParaRPr lang="en-GB"/>
          </a:p>
        </p:txBody>
      </p:sp>
    </p:spTree>
    <p:extLst>
      <p:ext uri="{BB962C8B-B14F-4D97-AF65-F5344CB8AC3E}">
        <p14:creationId xmlns:p14="http://schemas.microsoft.com/office/powerpoint/2010/main" val="2808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Generalising…</a:t>
            </a:r>
          </a:p>
        </p:txBody>
      </p:sp>
      <p:sp>
        <p:nvSpPr>
          <p:cNvPr id="3" name="Content Placeholder 2"/>
          <p:cNvSpPr>
            <a:spLocks noGrp="1"/>
          </p:cNvSpPr>
          <p:nvPr>
            <p:ph idx="1"/>
          </p:nvPr>
        </p:nvSpPr>
        <p:spPr/>
        <p:txBody>
          <a:bodyPr>
            <a:normAutofit/>
          </a:bodyPr>
          <a:lstStyle/>
          <a:p>
            <a:pPr indent="0">
              <a:buNone/>
            </a:pPr>
            <a:endParaRPr lang="en-GB" sz="1000" b="1" dirty="0">
              <a:solidFill>
                <a:srgbClr val="C00000"/>
              </a:solidFill>
            </a:endParaRPr>
          </a:p>
          <a:p>
            <a:pPr indent="0">
              <a:buNone/>
            </a:pPr>
            <a:r>
              <a:rPr lang="en-GB" b="1" dirty="0">
                <a:solidFill>
                  <a:srgbClr val="C00000"/>
                </a:solidFill>
              </a:rPr>
              <a:t>EXAMPLE 1: </a:t>
            </a:r>
            <a:r>
              <a:rPr lang="en-GB" dirty="0"/>
              <a:t>Use of adjectives by fiction writers</a:t>
            </a:r>
          </a:p>
          <a:p>
            <a:pPr indent="0">
              <a:buNone/>
            </a:pPr>
            <a:endParaRPr lang="en-GB" dirty="0"/>
          </a:p>
          <a:p>
            <a:pPr indent="0">
              <a:buNone/>
            </a:pPr>
            <a:endParaRPr lang="en-GB" dirty="0"/>
          </a:p>
          <a:p>
            <a:pPr indent="0">
              <a:buNone/>
            </a:pPr>
            <a:endParaRPr lang="en-GB" dirty="0"/>
          </a:p>
          <a:p>
            <a:pPr indent="0">
              <a:buNone/>
            </a:pPr>
            <a:r>
              <a:rPr lang="en-GB" dirty="0"/>
              <a:t>508, 542, 552, 553, 565, 567, 570, 599, 656, 695, 699</a:t>
            </a:r>
            <a:endParaRPr lang="en-NZ" dirty="0"/>
          </a:p>
          <a:p>
            <a:pPr indent="0">
              <a:buNone/>
            </a:pPr>
            <a:endParaRPr lang="en-GB" dirty="0"/>
          </a:p>
          <a:p>
            <a:pPr lvl="1" indent="0">
              <a:buNone/>
            </a:pPr>
            <a:r>
              <a:rPr lang="en-GB" dirty="0"/>
              <a:t>		</a:t>
            </a:r>
          </a:p>
        </p:txBody>
      </p:sp>
      <p:sp>
        <p:nvSpPr>
          <p:cNvPr id="6" name="TextBox 5"/>
          <p:cNvSpPr txBox="1"/>
          <p:nvPr/>
        </p:nvSpPr>
        <p:spPr>
          <a:xfrm>
            <a:off x="4855440" y="2818823"/>
            <a:ext cx="16221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dirty="0">
                <a:solidFill>
                  <a:schemeClr val="accent2"/>
                </a:solidFill>
              </a:rPr>
              <a:t>591.45</a:t>
            </a:r>
          </a:p>
        </p:txBody>
      </p:sp>
      <p:sp>
        <p:nvSpPr>
          <p:cNvPr id="7" name="Oval 6"/>
          <p:cNvSpPr/>
          <p:nvPr/>
        </p:nvSpPr>
        <p:spPr>
          <a:xfrm>
            <a:off x="4628565" y="4007427"/>
            <a:ext cx="685800" cy="672254"/>
          </a:xfrm>
          <a:prstGeom prst="ellipse">
            <a:avLst/>
          </a:prstGeom>
          <a:noFill/>
          <a:ln>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ounded Rectangular Callout 7"/>
          <p:cNvSpPr/>
          <p:nvPr/>
        </p:nvSpPr>
        <p:spPr>
          <a:xfrm>
            <a:off x="5534887" y="4620171"/>
            <a:ext cx="2209800" cy="838200"/>
          </a:xfrm>
          <a:prstGeom prst="wedgeRoundRectCallout">
            <a:avLst>
              <a:gd name="adj1" fmla="val -66833"/>
              <a:gd name="adj2" fmla="val -4743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2"/>
                </a:solidFill>
              </a:rPr>
              <a:t>median</a:t>
            </a:r>
            <a:endParaRPr lang="en-GB" b="1" dirty="0">
              <a:solidFill>
                <a:schemeClr val="accent2"/>
              </a:solidFill>
            </a:endParaRPr>
          </a:p>
        </p:txBody>
      </p:sp>
      <p:sp>
        <p:nvSpPr>
          <p:cNvPr id="9" name="Rounded Rectangular Callout 7"/>
          <p:cNvSpPr/>
          <p:nvPr/>
        </p:nvSpPr>
        <p:spPr>
          <a:xfrm>
            <a:off x="7206669" y="2629237"/>
            <a:ext cx="2209800" cy="838200"/>
          </a:xfrm>
          <a:prstGeom prst="wedgeRoundRectCallout">
            <a:avLst>
              <a:gd name="adj1" fmla="val -80627"/>
              <a:gd name="adj2" fmla="val 9865"/>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2"/>
                </a:solidFill>
              </a:rPr>
              <a:t>mean</a:t>
            </a:r>
            <a:endParaRPr lang="en-GB" b="1" dirty="0">
              <a:solidFill>
                <a:schemeClr val="accent2"/>
              </a:solidFill>
            </a:endParaRPr>
          </a:p>
        </p:txBody>
      </p:sp>
      <p:sp>
        <p:nvSpPr>
          <p:cNvPr id="10" name="Footer Placeholder 9"/>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11" name="Slide Number Placeholder 10"/>
          <p:cNvSpPr>
            <a:spLocks noGrp="1"/>
          </p:cNvSpPr>
          <p:nvPr>
            <p:ph type="sldNum" sz="quarter" idx="12"/>
          </p:nvPr>
        </p:nvSpPr>
        <p:spPr/>
        <p:txBody>
          <a:bodyPr/>
          <a:lstStyle/>
          <a:p>
            <a:fld id="{0F45C708-6836-464B-81B8-95058C29CDA5}" type="slidenum">
              <a:rPr lang="en-GB" smtClean="0"/>
              <a:t>5</a:t>
            </a:fld>
            <a:endParaRPr lang="en-GB"/>
          </a:p>
        </p:txBody>
      </p:sp>
    </p:spTree>
    <p:extLst>
      <p:ext uri="{BB962C8B-B14F-4D97-AF65-F5344CB8AC3E}">
        <p14:creationId xmlns:p14="http://schemas.microsoft.com/office/powerpoint/2010/main" val="3014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relationship…</a:t>
            </a:r>
          </a:p>
        </p:txBody>
      </p:sp>
      <p:sp>
        <p:nvSpPr>
          <p:cNvPr id="3" name="Content Placeholder 2"/>
          <p:cNvSpPr>
            <a:spLocks noGrp="1"/>
          </p:cNvSpPr>
          <p:nvPr>
            <p:ph idx="1"/>
          </p:nvPr>
        </p:nvSpPr>
        <p:spPr/>
        <p:txBody>
          <a:bodyPr>
            <a:normAutofit/>
          </a:bodyPr>
          <a:lstStyle/>
          <a:p>
            <a:pPr indent="0">
              <a:buNone/>
            </a:pPr>
            <a:r>
              <a:rPr lang="en-GB" sz="2400" b="1" dirty="0">
                <a:solidFill>
                  <a:srgbClr val="C00000"/>
                </a:solidFill>
              </a:rPr>
              <a:t>EXAMPLE 2: </a:t>
            </a:r>
            <a:r>
              <a:rPr lang="en-GB" sz="2400" dirty="0"/>
              <a:t>Use of adjectives </a:t>
            </a:r>
            <a:r>
              <a:rPr lang="en-GB" sz="2400" i="1" dirty="0"/>
              <a:t>and</a:t>
            </a:r>
            <a:r>
              <a:rPr lang="en-GB" sz="2400" dirty="0"/>
              <a:t> verbs by fiction writers</a:t>
            </a:r>
          </a:p>
          <a:p>
            <a:pPr indent="0">
              <a:buNone/>
            </a:pPr>
            <a:endParaRPr lang="en-GB" dirty="0"/>
          </a:p>
          <a:p>
            <a:pPr indent="0">
              <a:buNone/>
            </a:pPr>
            <a:endParaRPr lang="en-GB" dirty="0"/>
          </a:p>
          <a:p>
            <a:pPr indent="0">
              <a:buNone/>
            </a:pPr>
            <a:endParaRPr lang="en-GB" dirty="0"/>
          </a:p>
          <a:p>
            <a:pPr indent="0">
              <a:buNone/>
            </a:pPr>
            <a:endParaRPr lang="en-GB" dirty="0"/>
          </a:p>
          <a:p>
            <a:pPr lvl="1" indent="0">
              <a:buNone/>
            </a:pPr>
            <a:r>
              <a:rPr lang="en-GB" dirty="0"/>
              <a:t>		</a:t>
            </a:r>
          </a:p>
        </p:txBody>
      </p:sp>
      <p:graphicFrame>
        <p:nvGraphicFramePr>
          <p:cNvPr id="7" name="Table 6"/>
          <p:cNvGraphicFramePr>
            <a:graphicFrameLocks noGrp="1"/>
          </p:cNvGraphicFramePr>
          <p:nvPr>
            <p:extLst/>
          </p:nvPr>
        </p:nvGraphicFramePr>
        <p:xfrm>
          <a:off x="2286001" y="3505200"/>
          <a:ext cx="7696205" cy="630936"/>
        </p:xfrm>
        <a:graphic>
          <a:graphicData uri="http://schemas.openxmlformats.org/drawingml/2006/table">
            <a:tbl>
              <a:tblPr firstRow="1" firstCol="1" bandRow="1">
                <a:tableStyleId>{2D5ABB26-0587-4C30-8999-92F81FD0307C}</a:tableStyleId>
              </a:tblPr>
              <a:tblGrid>
                <a:gridCol w="699655">
                  <a:extLst>
                    <a:ext uri="{9D8B030D-6E8A-4147-A177-3AD203B41FA5}">
                      <a16:colId xmlns:a16="http://schemas.microsoft.com/office/drawing/2014/main" val="20000"/>
                    </a:ext>
                  </a:extLst>
                </a:gridCol>
                <a:gridCol w="699655">
                  <a:extLst>
                    <a:ext uri="{9D8B030D-6E8A-4147-A177-3AD203B41FA5}">
                      <a16:colId xmlns:a16="http://schemas.microsoft.com/office/drawing/2014/main" val="20001"/>
                    </a:ext>
                  </a:extLst>
                </a:gridCol>
                <a:gridCol w="699655">
                  <a:extLst>
                    <a:ext uri="{9D8B030D-6E8A-4147-A177-3AD203B41FA5}">
                      <a16:colId xmlns:a16="http://schemas.microsoft.com/office/drawing/2014/main" val="20002"/>
                    </a:ext>
                  </a:extLst>
                </a:gridCol>
                <a:gridCol w="699655">
                  <a:extLst>
                    <a:ext uri="{9D8B030D-6E8A-4147-A177-3AD203B41FA5}">
                      <a16:colId xmlns:a16="http://schemas.microsoft.com/office/drawing/2014/main" val="20003"/>
                    </a:ext>
                  </a:extLst>
                </a:gridCol>
                <a:gridCol w="699655">
                  <a:extLst>
                    <a:ext uri="{9D8B030D-6E8A-4147-A177-3AD203B41FA5}">
                      <a16:colId xmlns:a16="http://schemas.microsoft.com/office/drawing/2014/main" val="20004"/>
                    </a:ext>
                  </a:extLst>
                </a:gridCol>
                <a:gridCol w="699655">
                  <a:extLst>
                    <a:ext uri="{9D8B030D-6E8A-4147-A177-3AD203B41FA5}">
                      <a16:colId xmlns:a16="http://schemas.microsoft.com/office/drawing/2014/main" val="20005"/>
                    </a:ext>
                  </a:extLst>
                </a:gridCol>
                <a:gridCol w="699655">
                  <a:extLst>
                    <a:ext uri="{9D8B030D-6E8A-4147-A177-3AD203B41FA5}">
                      <a16:colId xmlns:a16="http://schemas.microsoft.com/office/drawing/2014/main" val="20006"/>
                    </a:ext>
                  </a:extLst>
                </a:gridCol>
                <a:gridCol w="699655">
                  <a:extLst>
                    <a:ext uri="{9D8B030D-6E8A-4147-A177-3AD203B41FA5}">
                      <a16:colId xmlns:a16="http://schemas.microsoft.com/office/drawing/2014/main" val="20007"/>
                    </a:ext>
                  </a:extLst>
                </a:gridCol>
                <a:gridCol w="699655">
                  <a:extLst>
                    <a:ext uri="{9D8B030D-6E8A-4147-A177-3AD203B41FA5}">
                      <a16:colId xmlns:a16="http://schemas.microsoft.com/office/drawing/2014/main" val="20008"/>
                    </a:ext>
                  </a:extLst>
                </a:gridCol>
                <a:gridCol w="699655">
                  <a:extLst>
                    <a:ext uri="{9D8B030D-6E8A-4147-A177-3AD203B41FA5}">
                      <a16:colId xmlns:a16="http://schemas.microsoft.com/office/drawing/2014/main" val="20009"/>
                    </a:ext>
                  </a:extLst>
                </a:gridCol>
                <a:gridCol w="699655">
                  <a:extLst>
                    <a:ext uri="{9D8B030D-6E8A-4147-A177-3AD203B41FA5}">
                      <a16:colId xmlns:a16="http://schemas.microsoft.com/office/drawing/2014/main" val="20010"/>
                    </a:ext>
                  </a:extLst>
                </a:gridCol>
              </a:tblGrid>
              <a:tr h="315468">
                <a:tc>
                  <a:txBody>
                    <a:bodyPr/>
                    <a:lstStyle/>
                    <a:p>
                      <a:pPr algn="just">
                        <a:lnSpc>
                          <a:spcPct val="115000"/>
                        </a:lnSpc>
                        <a:spcAft>
                          <a:spcPts val="0"/>
                        </a:spcAft>
                      </a:pPr>
                      <a:r>
                        <a:rPr lang="en-GB" sz="1800" dirty="0">
                          <a:effectLst/>
                        </a:rPr>
                        <a:t>508,</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542,</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552,</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553,</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565,</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567,</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570,</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599,</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a:effectLst/>
                        </a:rPr>
                        <a:t>656,</a:t>
                      </a:r>
                      <a:endParaRPr lang="en-GB"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695,</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699</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5468">
                <a:tc>
                  <a:txBody>
                    <a:bodyPr/>
                    <a:lstStyle/>
                    <a:p>
                      <a:pPr algn="just">
                        <a:lnSpc>
                          <a:spcPct val="115000"/>
                        </a:lnSpc>
                        <a:spcAft>
                          <a:spcPts val="0"/>
                        </a:spcAft>
                      </a:pPr>
                      <a:r>
                        <a:rPr lang="en-GB" sz="1800" dirty="0">
                          <a:effectLst/>
                        </a:rPr>
                        <a:t>2339,</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2089,</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2056,</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2276,</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2233,</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2056,</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2241,</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1995,</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2043,</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1976,</a:t>
                      </a:r>
                      <a:endParaRPr lang="en-GB"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GB" sz="1800" dirty="0">
                          <a:effectLst/>
                        </a:rPr>
                        <a:t>2062</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pic>
        <p:nvPicPr>
          <p:cNvPr id="1025" name="Picture 1"/>
          <p:cNvPicPr>
            <a:picLocks noChangeAspect="1" noChangeArrowheads="1"/>
          </p:cNvPicPr>
          <p:nvPr/>
        </p:nvPicPr>
        <p:blipFill>
          <a:blip r:embed="rId2" cstate="print">
            <a:grayscl/>
            <a:extLst>
              <a:ext uri="{28A0092B-C50C-407E-A947-70E740481C1C}">
                <a14:useLocalDpi xmlns:a14="http://schemas.microsoft.com/office/drawing/2010/main"/>
              </a:ext>
            </a:extLst>
          </a:blip>
          <a:srcRect/>
          <a:stretch>
            <a:fillRect/>
          </a:stretch>
        </p:blipFill>
        <p:spPr bwMode="auto">
          <a:xfrm>
            <a:off x="0" y="2742596"/>
            <a:ext cx="8387776" cy="435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28418" y="4136136"/>
            <a:ext cx="3112477" cy="1828800"/>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Footer Placeholder 4"/>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6</a:t>
            </a:fld>
            <a:endParaRPr lang="en-GB"/>
          </a:p>
        </p:txBody>
      </p:sp>
    </p:spTree>
    <p:extLst>
      <p:ext uri="{BB962C8B-B14F-4D97-AF65-F5344CB8AC3E}">
        <p14:creationId xmlns:p14="http://schemas.microsoft.com/office/powerpoint/2010/main" val="40524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5"/>
                                        </p:tgtEl>
                                        <p:attrNameLst>
                                          <p:attrName>style.visibility</p:attrName>
                                        </p:attrNameLst>
                                      </p:cBhvr>
                                      <p:to>
                                        <p:strVal val="visible"/>
                                      </p:to>
                                    </p:set>
                                    <p:animEffect transition="in" filter="fade">
                                      <p:cBhvr>
                                        <p:cTn id="24"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models…</a:t>
            </a:r>
          </a:p>
        </p:txBody>
      </p:sp>
      <p:sp>
        <p:nvSpPr>
          <p:cNvPr id="3" name="Content Placeholder 2"/>
          <p:cNvSpPr>
            <a:spLocks noGrp="1"/>
          </p:cNvSpPr>
          <p:nvPr>
            <p:ph idx="1"/>
          </p:nvPr>
        </p:nvSpPr>
        <p:spPr>
          <a:xfrm>
            <a:off x="923828" y="1500189"/>
            <a:ext cx="5486792" cy="4745037"/>
          </a:xfrm>
        </p:spPr>
        <p:txBody>
          <a:bodyPr/>
          <a:lstStyle/>
          <a:p>
            <a:pPr marL="0" indent="0">
              <a:buNone/>
            </a:pPr>
            <a:r>
              <a:rPr lang="en-GB" dirty="0">
                <a:solidFill>
                  <a:srgbClr val="C00000"/>
                </a:solidFill>
              </a:rPr>
              <a:t>Example 3: </a:t>
            </a:r>
            <a:r>
              <a:rPr lang="en-GB" dirty="0"/>
              <a:t>What’s the area of Great Britain? </a:t>
            </a:r>
          </a:p>
          <a:p>
            <a:pPr marL="0" indent="0"/>
            <a:endParaRPr lang="en-GB" dirty="0"/>
          </a:p>
          <a:p>
            <a:pPr marL="0" indent="0"/>
            <a:endParaRPr lang="en-GB" dirty="0"/>
          </a:p>
        </p:txBody>
      </p:sp>
      <p:pic>
        <p:nvPicPr>
          <p:cNvPr id="2050" name="Picture 2" descr="http://www.mapsinternational.co.uk/readonly/products_images2/PO000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2619" y="1484785"/>
            <a:ext cx="3168352" cy="4477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7508438" y="2334368"/>
            <a:ext cx="2160240" cy="3397817"/>
          </a:xfrm>
          <a:prstGeom prst="rect">
            <a:avLst/>
          </a:prstGeom>
          <a:solidFill>
            <a:srgbClr val="00B8FF">
              <a:alpha val="45882"/>
            </a:srgbClr>
          </a:solidFill>
          <a:ln w="9525" cap="flat" cmpd="sng" algn="ctr">
            <a:solidFill>
              <a:schemeClr val="tx1"/>
            </a:solidFill>
            <a:prstDash val="solid"/>
            <a:round/>
            <a:headEnd type="none" w="med" len="med"/>
            <a:tailEnd type="none" w="med" len="med"/>
          </a:ln>
          <a:effectLst>
            <a:glow rad="139700">
              <a:schemeClr val="accent1">
                <a:satMod val="175000"/>
                <a:alpha val="40000"/>
              </a:schemeClr>
            </a:glow>
          </a:effectLs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pPr>
            <a:endParaRPr lang="en-GB" sz="2400">
              <a:solidFill>
                <a:schemeClr val="bg1"/>
              </a:solidFill>
              <a:latin typeface="Times New Roman" pitchFamily="16" charset="0"/>
              <a:ea typeface="ＭＳ Ｐゴシック" pitchFamily="32" charset="-128"/>
            </a:endParaRPr>
          </a:p>
        </p:txBody>
      </p:sp>
      <p:sp>
        <p:nvSpPr>
          <p:cNvPr id="7" name="Oval 6"/>
          <p:cNvSpPr/>
          <p:nvPr/>
        </p:nvSpPr>
        <p:spPr bwMode="auto">
          <a:xfrm>
            <a:off x="7220406" y="2838743"/>
            <a:ext cx="2736304" cy="2736304"/>
          </a:xfrm>
          <a:prstGeom prst="ellipse">
            <a:avLst/>
          </a:prstGeom>
          <a:solidFill>
            <a:srgbClr val="60C99C">
              <a:alpha val="36863"/>
            </a:srgbClr>
          </a:solidFill>
          <a:ln w="9525" cap="flat" cmpd="sng" algn="ctr">
            <a:solidFill>
              <a:schemeClr val="tx1"/>
            </a:solidFill>
            <a:prstDash val="solid"/>
            <a:round/>
            <a:headEnd type="none" w="med" len="med"/>
            <a:tailEnd type="none" w="med" len="med"/>
          </a:ln>
          <a:effectLst>
            <a:glow rad="139700">
              <a:schemeClr val="accent1">
                <a:satMod val="175000"/>
                <a:alpha val="40000"/>
              </a:schemeClr>
            </a:glow>
          </a:effectLs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pPr>
            <a:endParaRPr lang="en-GB" sz="2400">
              <a:solidFill>
                <a:schemeClr val="bg1"/>
              </a:solidFill>
              <a:latin typeface="Times New Roman" pitchFamily="16" charset="0"/>
              <a:ea typeface="ＭＳ Ｐゴシック" pitchFamily="32" charset="-128"/>
            </a:endParaRPr>
          </a:p>
        </p:txBody>
      </p:sp>
      <p:sp>
        <p:nvSpPr>
          <p:cNvPr id="8" name="Isosceles Triangle 7"/>
          <p:cNvSpPr/>
          <p:nvPr/>
        </p:nvSpPr>
        <p:spPr bwMode="auto">
          <a:xfrm rot="20934611">
            <a:off x="7380297" y="2376364"/>
            <a:ext cx="2016224" cy="3313824"/>
          </a:xfrm>
          <a:prstGeom prst="triangle">
            <a:avLst>
              <a:gd name="adj" fmla="val 58543"/>
            </a:avLst>
          </a:prstGeom>
          <a:solidFill>
            <a:srgbClr val="7878DE">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pPr>
            <a:endParaRPr lang="en-GB" sz="2400">
              <a:solidFill>
                <a:schemeClr val="bg1"/>
              </a:solidFill>
              <a:latin typeface="Times New Roman" pitchFamily="16" charset="0"/>
              <a:ea typeface="ＭＳ Ｐゴシック" pitchFamily="32"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0751" y="3628891"/>
            <a:ext cx="14478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2349547" y="3725018"/>
                <a:ext cx="1511952"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solidFill>
                            <a:srgbClr val="C00000"/>
                          </a:solidFill>
                          <a:latin typeface="Cambria Math"/>
                        </a:rPr>
                        <m:t>=</m:t>
                      </m:r>
                      <m:f>
                        <m:fPr>
                          <m:ctrlPr>
                            <a:rPr lang="en-GB" i="1">
                              <a:solidFill>
                                <a:srgbClr val="C00000"/>
                              </a:solidFill>
                              <a:latin typeface="Cambria Math" panose="02040503050406030204" pitchFamily="18" charset="0"/>
                            </a:rPr>
                          </m:ctrlPr>
                        </m:fPr>
                        <m:num>
                          <m:r>
                            <a:rPr lang="en-GB" i="1">
                              <a:solidFill>
                                <a:srgbClr val="C00000"/>
                              </a:solidFill>
                              <a:latin typeface="Cambria Math"/>
                            </a:rPr>
                            <m:t>900</m:t>
                          </m:r>
                          <m:r>
                            <a:rPr lang="en-GB" i="1">
                              <a:solidFill>
                                <a:srgbClr val="C00000"/>
                              </a:solidFill>
                              <a:latin typeface="Cambria Math"/>
                              <a:ea typeface="Cambria Math"/>
                            </a:rPr>
                            <m:t>×520</m:t>
                          </m:r>
                        </m:num>
                        <m:den>
                          <m:r>
                            <a:rPr lang="en-GB" i="1">
                              <a:solidFill>
                                <a:srgbClr val="C00000"/>
                              </a:solidFill>
                              <a:latin typeface="Cambria Math"/>
                            </a:rPr>
                            <m:t>2</m:t>
                          </m:r>
                        </m:den>
                      </m:f>
                    </m:oMath>
                  </m:oMathPara>
                </a14:m>
                <a:endParaRPr lang="en-GB"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349547" y="3725018"/>
                <a:ext cx="1511952" cy="616515"/>
              </a:xfrm>
              <a:prstGeom prst="rect">
                <a:avLst/>
              </a:prstGeom>
              <a:blipFill>
                <a:blip r:embed="rId4"/>
                <a:stretch>
                  <a:fillRect/>
                </a:stretch>
              </a:blipFill>
            </p:spPr>
            <p:txBody>
              <a:bodyPr/>
              <a:lstStyle/>
              <a:p>
                <a:r>
                  <a:rPr lang="en-GB">
                    <a:noFill/>
                  </a:rPr>
                  <a:t> </a:t>
                </a:r>
              </a:p>
            </p:txBody>
          </p:sp>
        </mc:Fallback>
      </mc:AlternateContent>
      <p:sp>
        <p:nvSpPr>
          <p:cNvPr id="13" name="TextBox 12"/>
          <p:cNvSpPr txBox="1"/>
          <p:nvPr/>
        </p:nvSpPr>
        <p:spPr>
          <a:xfrm>
            <a:off x="3828065" y="3855831"/>
            <a:ext cx="1611201" cy="369332"/>
          </a:xfrm>
          <a:prstGeom prst="rect">
            <a:avLst/>
          </a:prstGeom>
          <a:solidFill>
            <a:srgbClr val="C00000"/>
          </a:solidFill>
        </p:spPr>
        <p:txBody>
          <a:bodyPr wrap="square" rtlCol="0">
            <a:spAutoFit/>
          </a:bodyPr>
          <a:lstStyle/>
          <a:p>
            <a:r>
              <a:rPr lang="en-GB" dirty="0">
                <a:solidFill>
                  <a:schemeClr val="bg1"/>
                </a:solidFill>
                <a:cs typeface="Arial" panose="020B0604020202020204" pitchFamily="34" charset="0"/>
              </a:rPr>
              <a:t>= 234,000 km</a:t>
            </a:r>
            <a:r>
              <a:rPr lang="en-GB" baseline="30000" dirty="0">
                <a:solidFill>
                  <a:schemeClr val="bg1"/>
                </a:solidFill>
                <a:cs typeface="Arial" panose="020B0604020202020204" pitchFamily="34" charset="0"/>
              </a:rPr>
              <a:t>2</a:t>
            </a:r>
          </a:p>
        </p:txBody>
      </p:sp>
      <p:cxnSp>
        <p:nvCxnSpPr>
          <p:cNvPr id="15" name="Straight Arrow Connector 14"/>
          <p:cNvCxnSpPr/>
          <p:nvPr/>
        </p:nvCxnSpPr>
        <p:spPr bwMode="auto">
          <a:xfrm flipV="1">
            <a:off x="7680176" y="5373218"/>
            <a:ext cx="1988502" cy="358967"/>
          </a:xfrm>
          <a:prstGeom prst="straightConnector1">
            <a:avLst/>
          </a:prstGeom>
          <a:solidFill>
            <a:srgbClr val="00B8FF"/>
          </a:solidFill>
          <a:ln w="2857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8" idx="0"/>
          </p:cNvCxnSpPr>
          <p:nvPr/>
        </p:nvCxnSpPr>
        <p:spPr bwMode="auto">
          <a:xfrm>
            <a:off x="8238736" y="2374174"/>
            <a:ext cx="521560" cy="3178527"/>
          </a:xfrm>
          <a:prstGeom prst="straightConnector1">
            <a:avLst/>
          </a:prstGeom>
          <a:solidFill>
            <a:srgbClr val="00B8FF"/>
          </a:solidFill>
          <a:ln w="2857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238736" y="5709347"/>
            <a:ext cx="1025616" cy="369332"/>
          </a:xfrm>
          <a:prstGeom prst="rect">
            <a:avLst/>
          </a:prstGeom>
          <a:solidFill>
            <a:schemeClr val="bg1">
              <a:lumMod val="95000"/>
            </a:schemeClr>
          </a:solidFill>
        </p:spPr>
        <p:txBody>
          <a:bodyPr wrap="square" rtlCol="0">
            <a:spAutoFit/>
          </a:bodyPr>
          <a:lstStyle/>
          <a:p>
            <a:r>
              <a:rPr lang="en-GB" dirty="0">
                <a:solidFill>
                  <a:srgbClr val="FF0000"/>
                </a:solidFill>
                <a:latin typeface="Cambria" panose="02040503050406030204" pitchFamily="18" charset="0"/>
              </a:rPr>
              <a:t>520 km</a:t>
            </a:r>
          </a:p>
        </p:txBody>
      </p:sp>
      <p:sp>
        <p:nvSpPr>
          <p:cNvPr id="22" name="TextBox 21"/>
          <p:cNvSpPr txBox="1"/>
          <p:nvPr/>
        </p:nvSpPr>
        <p:spPr>
          <a:xfrm rot="4638381">
            <a:off x="8403607" y="4053007"/>
            <a:ext cx="796066" cy="307777"/>
          </a:xfrm>
          <a:prstGeom prst="rect">
            <a:avLst/>
          </a:prstGeom>
          <a:solidFill>
            <a:schemeClr val="bg1">
              <a:lumMod val="95000"/>
            </a:schemeClr>
          </a:solidFill>
        </p:spPr>
        <p:txBody>
          <a:bodyPr wrap="square" rtlCol="0">
            <a:spAutoFit/>
          </a:bodyPr>
          <a:lstStyle/>
          <a:p>
            <a:r>
              <a:rPr lang="en-GB" sz="1400" dirty="0">
                <a:solidFill>
                  <a:srgbClr val="FF0000"/>
                </a:solidFill>
                <a:latin typeface="Cambria" panose="02040503050406030204" pitchFamily="18" charset="0"/>
              </a:rPr>
              <a:t>900 km</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7</a:t>
            </a:fld>
            <a:endParaRPr lang="en-GB"/>
          </a:p>
        </p:txBody>
      </p:sp>
    </p:spTree>
    <p:extLst>
      <p:ext uri="{BB962C8B-B14F-4D97-AF65-F5344CB8AC3E}">
        <p14:creationId xmlns:p14="http://schemas.microsoft.com/office/powerpoint/2010/main" val="4413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fade">
                                      <p:cBhvr>
                                        <p:cTn id="40" dur="500"/>
                                        <p:tgtEl>
                                          <p:spTgt spid="205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12" grpId="0"/>
      <p:bldP spid="13"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models…</a:t>
            </a:r>
          </a:p>
        </p:txBody>
      </p:sp>
      <p:sp>
        <p:nvSpPr>
          <p:cNvPr id="3" name="Content Placeholder 2"/>
          <p:cNvSpPr>
            <a:spLocks noGrp="1"/>
          </p:cNvSpPr>
          <p:nvPr>
            <p:ph idx="1"/>
          </p:nvPr>
        </p:nvSpPr>
        <p:spPr>
          <a:xfrm>
            <a:off x="923828" y="1500189"/>
            <a:ext cx="5486792" cy="4745037"/>
          </a:xfrm>
        </p:spPr>
        <p:txBody>
          <a:bodyPr/>
          <a:lstStyle/>
          <a:p>
            <a:pPr marL="0" indent="0">
              <a:buNone/>
            </a:pPr>
            <a:r>
              <a:rPr lang="en-GB" dirty="0">
                <a:solidFill>
                  <a:srgbClr val="C00000"/>
                </a:solidFill>
              </a:rPr>
              <a:t>Example 3: </a:t>
            </a:r>
            <a:r>
              <a:rPr lang="en-GB" dirty="0"/>
              <a:t>What’s the area of Great Britain? </a:t>
            </a:r>
          </a:p>
          <a:p>
            <a:pPr marL="0" indent="0"/>
            <a:endParaRPr lang="en-GB" dirty="0"/>
          </a:p>
          <a:p>
            <a:pPr marL="0" indent="0"/>
            <a:endParaRPr lang="en-GB" dirty="0"/>
          </a:p>
        </p:txBody>
      </p:sp>
      <p:pic>
        <p:nvPicPr>
          <p:cNvPr id="2050" name="Picture 2" descr="http://www.mapsinternational.co.uk/readonly/products_images2/PO000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2619" y="1484785"/>
            <a:ext cx="3168352" cy="4477937"/>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p:cNvSpPr/>
          <p:nvPr/>
        </p:nvSpPr>
        <p:spPr bwMode="auto">
          <a:xfrm rot="20934611">
            <a:off x="7380297" y="2376364"/>
            <a:ext cx="2016224" cy="3313824"/>
          </a:xfrm>
          <a:prstGeom prst="triangle">
            <a:avLst>
              <a:gd name="adj" fmla="val 58543"/>
            </a:avLst>
          </a:prstGeom>
          <a:solidFill>
            <a:srgbClr val="7878DE">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pPr>
            <a:endParaRPr lang="en-GB" sz="2400">
              <a:solidFill>
                <a:schemeClr val="bg1"/>
              </a:solidFill>
              <a:latin typeface="Times New Roman" pitchFamily="16" charset="0"/>
              <a:ea typeface="ＭＳ Ｐゴシック" pitchFamily="32"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0751" y="3628891"/>
            <a:ext cx="14478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2349547" y="3725018"/>
                <a:ext cx="1511952"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solidFill>
                            <a:srgbClr val="C00000"/>
                          </a:solidFill>
                          <a:latin typeface="Cambria Math"/>
                        </a:rPr>
                        <m:t>=</m:t>
                      </m:r>
                      <m:f>
                        <m:fPr>
                          <m:ctrlPr>
                            <a:rPr lang="en-GB" i="1">
                              <a:solidFill>
                                <a:srgbClr val="C00000"/>
                              </a:solidFill>
                              <a:latin typeface="Cambria Math" panose="02040503050406030204" pitchFamily="18" charset="0"/>
                            </a:rPr>
                          </m:ctrlPr>
                        </m:fPr>
                        <m:num>
                          <m:r>
                            <a:rPr lang="en-GB" i="1">
                              <a:solidFill>
                                <a:srgbClr val="C00000"/>
                              </a:solidFill>
                              <a:latin typeface="Cambria Math"/>
                            </a:rPr>
                            <m:t>900</m:t>
                          </m:r>
                          <m:r>
                            <a:rPr lang="en-GB" i="1">
                              <a:solidFill>
                                <a:srgbClr val="C00000"/>
                              </a:solidFill>
                              <a:latin typeface="Cambria Math"/>
                              <a:ea typeface="Cambria Math"/>
                            </a:rPr>
                            <m:t>×520</m:t>
                          </m:r>
                        </m:num>
                        <m:den>
                          <m:r>
                            <a:rPr lang="en-GB" i="1">
                              <a:solidFill>
                                <a:srgbClr val="C00000"/>
                              </a:solidFill>
                              <a:latin typeface="Cambria Math"/>
                            </a:rPr>
                            <m:t>2</m:t>
                          </m:r>
                        </m:den>
                      </m:f>
                    </m:oMath>
                  </m:oMathPara>
                </a14:m>
                <a:endParaRPr lang="en-GB"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349547" y="3725018"/>
                <a:ext cx="1511952" cy="616515"/>
              </a:xfrm>
              <a:prstGeom prst="rect">
                <a:avLst/>
              </a:prstGeom>
              <a:blipFill>
                <a:blip r:embed="rId4"/>
                <a:stretch>
                  <a:fillRect/>
                </a:stretch>
              </a:blipFill>
            </p:spPr>
            <p:txBody>
              <a:bodyPr/>
              <a:lstStyle/>
              <a:p>
                <a:r>
                  <a:rPr lang="en-GB">
                    <a:noFill/>
                  </a:rPr>
                  <a:t> </a:t>
                </a:r>
              </a:p>
            </p:txBody>
          </p:sp>
        </mc:Fallback>
      </mc:AlternateContent>
      <p:sp>
        <p:nvSpPr>
          <p:cNvPr id="13" name="TextBox 12"/>
          <p:cNvSpPr txBox="1"/>
          <p:nvPr/>
        </p:nvSpPr>
        <p:spPr>
          <a:xfrm>
            <a:off x="3828065" y="3855831"/>
            <a:ext cx="1611201" cy="369332"/>
          </a:xfrm>
          <a:prstGeom prst="rect">
            <a:avLst/>
          </a:prstGeom>
          <a:solidFill>
            <a:srgbClr val="C00000"/>
          </a:solidFill>
        </p:spPr>
        <p:txBody>
          <a:bodyPr wrap="square" rtlCol="0">
            <a:spAutoFit/>
          </a:bodyPr>
          <a:lstStyle/>
          <a:p>
            <a:r>
              <a:rPr lang="en-GB" dirty="0">
                <a:solidFill>
                  <a:schemeClr val="bg1"/>
                </a:solidFill>
                <a:cs typeface="Arial" panose="020B0604020202020204" pitchFamily="34" charset="0"/>
              </a:rPr>
              <a:t>= 234,000 km</a:t>
            </a:r>
            <a:r>
              <a:rPr lang="en-GB" baseline="30000" dirty="0">
                <a:solidFill>
                  <a:schemeClr val="bg1"/>
                </a:solidFill>
                <a:cs typeface="Arial" panose="020B0604020202020204" pitchFamily="34" charset="0"/>
              </a:rPr>
              <a:t>2</a:t>
            </a:r>
          </a:p>
        </p:txBody>
      </p:sp>
      <p:cxnSp>
        <p:nvCxnSpPr>
          <p:cNvPr id="15" name="Straight Arrow Connector 14"/>
          <p:cNvCxnSpPr/>
          <p:nvPr/>
        </p:nvCxnSpPr>
        <p:spPr bwMode="auto">
          <a:xfrm flipV="1">
            <a:off x="7680176" y="5373218"/>
            <a:ext cx="1988502" cy="358967"/>
          </a:xfrm>
          <a:prstGeom prst="straightConnector1">
            <a:avLst/>
          </a:prstGeom>
          <a:solidFill>
            <a:srgbClr val="00B8FF"/>
          </a:solidFill>
          <a:ln w="2857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8" idx="0"/>
          </p:cNvCxnSpPr>
          <p:nvPr/>
        </p:nvCxnSpPr>
        <p:spPr bwMode="auto">
          <a:xfrm>
            <a:off x="8238736" y="2374174"/>
            <a:ext cx="521560" cy="3178527"/>
          </a:xfrm>
          <a:prstGeom prst="straightConnector1">
            <a:avLst/>
          </a:prstGeom>
          <a:solidFill>
            <a:srgbClr val="00B8FF"/>
          </a:solidFill>
          <a:ln w="2857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238736" y="5709347"/>
            <a:ext cx="1025616" cy="369332"/>
          </a:xfrm>
          <a:prstGeom prst="rect">
            <a:avLst/>
          </a:prstGeom>
          <a:solidFill>
            <a:schemeClr val="bg1">
              <a:lumMod val="95000"/>
            </a:schemeClr>
          </a:solidFill>
        </p:spPr>
        <p:txBody>
          <a:bodyPr wrap="square" rtlCol="0">
            <a:spAutoFit/>
          </a:bodyPr>
          <a:lstStyle/>
          <a:p>
            <a:r>
              <a:rPr lang="en-GB" dirty="0">
                <a:solidFill>
                  <a:srgbClr val="FF0000"/>
                </a:solidFill>
                <a:latin typeface="Cambria" panose="02040503050406030204" pitchFamily="18" charset="0"/>
              </a:rPr>
              <a:t>520 km</a:t>
            </a:r>
          </a:p>
        </p:txBody>
      </p:sp>
      <p:sp>
        <p:nvSpPr>
          <p:cNvPr id="22" name="TextBox 21"/>
          <p:cNvSpPr txBox="1"/>
          <p:nvPr/>
        </p:nvSpPr>
        <p:spPr>
          <a:xfrm rot="4638381">
            <a:off x="8403607" y="4053007"/>
            <a:ext cx="796066" cy="307777"/>
          </a:xfrm>
          <a:prstGeom prst="rect">
            <a:avLst/>
          </a:prstGeom>
          <a:solidFill>
            <a:schemeClr val="bg1">
              <a:lumMod val="95000"/>
            </a:schemeClr>
          </a:solidFill>
        </p:spPr>
        <p:txBody>
          <a:bodyPr wrap="square" rtlCol="0">
            <a:spAutoFit/>
          </a:bodyPr>
          <a:lstStyle/>
          <a:p>
            <a:r>
              <a:rPr lang="en-GB" sz="1400" dirty="0">
                <a:solidFill>
                  <a:srgbClr val="FF0000"/>
                </a:solidFill>
                <a:latin typeface="Cambria" panose="02040503050406030204" pitchFamily="18" charset="0"/>
              </a:rPr>
              <a:t>900 km</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14960" y="972805"/>
            <a:ext cx="3313503" cy="5623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bwMode="auto">
          <a:xfrm>
            <a:off x="7310805" y="5180717"/>
            <a:ext cx="2160240" cy="345847"/>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pPr>
            <a:endParaRPr lang="en-GB" sz="2400">
              <a:solidFill>
                <a:schemeClr val="bg1"/>
              </a:solidFill>
              <a:latin typeface="Times New Roman" pitchFamily="16" charset="0"/>
              <a:ea typeface="ＭＳ Ｐゴシック" pitchFamily="32" charset="-128"/>
            </a:endParaRPr>
          </a:p>
        </p:txBody>
      </p:sp>
      <p:cxnSp>
        <p:nvCxnSpPr>
          <p:cNvPr id="24" name="Straight Arrow Connector 23"/>
          <p:cNvCxnSpPr>
            <a:stCxn id="13" idx="3"/>
          </p:cNvCxnSpPr>
          <p:nvPr/>
        </p:nvCxnSpPr>
        <p:spPr bwMode="auto">
          <a:xfrm>
            <a:off x="5439266" y="4040497"/>
            <a:ext cx="2621980" cy="1108543"/>
          </a:xfrm>
          <a:prstGeom prst="straightConnector1">
            <a:avLst/>
          </a:prstGeom>
          <a:solidFill>
            <a:srgbClr val="00B8FF"/>
          </a:solidFill>
          <a:ln w="381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5103376" y="4681196"/>
            <a:ext cx="2226819" cy="369332"/>
          </a:xfrm>
          <a:prstGeom prst="rect">
            <a:avLst/>
          </a:prstGeom>
          <a:noFill/>
        </p:spPr>
        <p:txBody>
          <a:bodyPr wrap="square" rtlCol="0">
            <a:spAutoFit/>
          </a:bodyPr>
          <a:lstStyle/>
          <a:p>
            <a:r>
              <a:rPr lang="en-GB" dirty="0"/>
              <a:t>Error: 4,152</a:t>
            </a:r>
          </a:p>
        </p:txBody>
      </p:sp>
      <p:sp>
        <p:nvSpPr>
          <p:cNvPr id="9" name="Footer Placeholder 8"/>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10" name="Slide Number Placeholder 9"/>
          <p:cNvSpPr>
            <a:spLocks noGrp="1"/>
          </p:cNvSpPr>
          <p:nvPr>
            <p:ph type="sldNum" sz="quarter" idx="12"/>
          </p:nvPr>
        </p:nvSpPr>
        <p:spPr/>
        <p:txBody>
          <a:bodyPr/>
          <a:lstStyle/>
          <a:p>
            <a:fld id="{0F45C708-6836-464B-81B8-95058C29CDA5}" type="slidenum">
              <a:rPr lang="en-GB" smtClean="0"/>
              <a:t>8</a:t>
            </a:fld>
            <a:endParaRPr lang="en-GB"/>
          </a:p>
        </p:txBody>
      </p:sp>
    </p:spTree>
    <p:extLst>
      <p:ext uri="{BB962C8B-B14F-4D97-AF65-F5344CB8AC3E}">
        <p14:creationId xmlns:p14="http://schemas.microsoft.com/office/powerpoint/2010/main" val="14147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Two things we can do with stats </a:t>
            </a:r>
          </a:p>
        </p:txBody>
      </p:sp>
      <p:sp>
        <p:nvSpPr>
          <p:cNvPr id="3" name="Content Placeholder 2"/>
          <p:cNvSpPr>
            <a:spLocks noGrp="1"/>
          </p:cNvSpPr>
          <p:nvPr>
            <p:ph idx="1"/>
          </p:nvPr>
        </p:nvSpPr>
        <p:spPr/>
        <p:txBody>
          <a:bodyPr>
            <a:normAutofit/>
          </a:bodyPr>
          <a:lstStyle/>
          <a:p>
            <a:pPr marL="457200" indent="-457200">
              <a:buFont typeface="+mj-lt"/>
              <a:buAutoNum type="arabicParenR"/>
            </a:pPr>
            <a:r>
              <a:rPr lang="en-GB" sz="4000" dirty="0">
                <a:solidFill>
                  <a:srgbClr val="C00000"/>
                </a:solidFill>
              </a:rPr>
              <a:t>describe</a:t>
            </a:r>
          </a:p>
          <a:p>
            <a:pPr marL="457200" indent="-457200">
              <a:buFont typeface="+mj-lt"/>
              <a:buAutoNum type="arabicParenR"/>
            </a:pPr>
            <a:endParaRPr lang="en-GB" dirty="0"/>
          </a:p>
          <a:p>
            <a:pPr marL="457200" indent="-457200">
              <a:buFont typeface="+mj-lt"/>
              <a:buAutoNum type="arabicParenR"/>
            </a:pPr>
            <a:endParaRPr lang="en-GB" dirty="0"/>
          </a:p>
          <a:p>
            <a:pPr marL="457200" indent="-457200">
              <a:buFont typeface="+mj-lt"/>
              <a:buAutoNum type="arabicParenR"/>
            </a:pPr>
            <a:endParaRPr lang="en-GB" dirty="0"/>
          </a:p>
          <a:p>
            <a:pPr marL="457200" indent="-457200">
              <a:buFont typeface="+mj-lt"/>
              <a:buAutoNum type="arabicParenR"/>
            </a:pPr>
            <a:endParaRPr lang="en-GB" dirty="0"/>
          </a:p>
          <a:p>
            <a:pPr marL="457200" indent="-457200">
              <a:buFont typeface="+mj-lt"/>
              <a:buAutoNum type="arabicParenR"/>
            </a:pPr>
            <a:r>
              <a:rPr lang="en-GB" sz="4000" dirty="0">
                <a:solidFill>
                  <a:srgbClr val="C00000"/>
                </a:solidFill>
              </a:rPr>
              <a:t>infer</a:t>
            </a:r>
          </a:p>
        </p:txBody>
      </p:sp>
      <p:sp>
        <p:nvSpPr>
          <p:cNvPr id="4" name="Rectangle 3"/>
          <p:cNvSpPr/>
          <p:nvPr/>
        </p:nvSpPr>
        <p:spPr>
          <a:xfrm rot="20062274">
            <a:off x="3884589" y="5476641"/>
            <a:ext cx="1402500" cy="523220"/>
          </a:xfrm>
          <a:prstGeom prst="rect">
            <a:avLst/>
          </a:prstGeom>
        </p:spPr>
        <p:txBody>
          <a:bodyPr wrap="none">
            <a:spAutoFit/>
          </a:bodyPr>
          <a:lstStyle/>
          <a:p>
            <a:r>
              <a:rPr lang="en-GB" sz="2800" dirty="0">
                <a:solidFill>
                  <a:schemeClr val="accent2"/>
                </a:solidFill>
              </a:rPr>
              <a:t>p-values</a:t>
            </a:r>
          </a:p>
        </p:txBody>
      </p:sp>
      <p:sp>
        <p:nvSpPr>
          <p:cNvPr id="5" name="Rectangle 4"/>
          <p:cNvSpPr/>
          <p:nvPr/>
        </p:nvSpPr>
        <p:spPr>
          <a:xfrm rot="861619">
            <a:off x="3666336" y="4661215"/>
            <a:ext cx="2323713" cy="523220"/>
          </a:xfrm>
          <a:prstGeom prst="rect">
            <a:avLst/>
          </a:prstGeom>
        </p:spPr>
        <p:txBody>
          <a:bodyPr wrap="none">
            <a:spAutoFit/>
          </a:bodyPr>
          <a:lstStyle/>
          <a:p>
            <a:r>
              <a:rPr lang="en-GB" sz="2800" dirty="0">
                <a:solidFill>
                  <a:schemeClr val="accent2"/>
                </a:solidFill>
              </a:rPr>
              <a:t>statistical tests</a:t>
            </a:r>
          </a:p>
        </p:txBody>
      </p:sp>
      <p:sp>
        <p:nvSpPr>
          <p:cNvPr id="6" name="Rectangle 5"/>
          <p:cNvSpPr/>
          <p:nvPr/>
        </p:nvSpPr>
        <p:spPr>
          <a:xfrm rot="356705">
            <a:off x="5424386" y="5765739"/>
            <a:ext cx="2478307" cy="523220"/>
          </a:xfrm>
          <a:prstGeom prst="rect">
            <a:avLst/>
          </a:prstGeom>
        </p:spPr>
        <p:txBody>
          <a:bodyPr wrap="none">
            <a:spAutoFit/>
          </a:bodyPr>
          <a:lstStyle/>
          <a:p>
            <a:r>
              <a:rPr lang="en-GB" sz="2800" dirty="0">
                <a:solidFill>
                  <a:schemeClr val="accent2"/>
                </a:solidFill>
              </a:rPr>
              <a:t>null hypotheses</a:t>
            </a:r>
          </a:p>
        </p:txBody>
      </p:sp>
      <p:sp>
        <p:nvSpPr>
          <p:cNvPr id="7" name="Rectangle 6"/>
          <p:cNvSpPr/>
          <p:nvPr/>
        </p:nvSpPr>
        <p:spPr>
          <a:xfrm rot="861619">
            <a:off x="4496365" y="1608411"/>
            <a:ext cx="1489510" cy="523220"/>
          </a:xfrm>
          <a:prstGeom prst="rect">
            <a:avLst/>
          </a:prstGeom>
        </p:spPr>
        <p:txBody>
          <a:bodyPr wrap="none">
            <a:spAutoFit/>
          </a:bodyPr>
          <a:lstStyle/>
          <a:p>
            <a:r>
              <a:rPr lang="en-GB" sz="2800" dirty="0">
                <a:solidFill>
                  <a:schemeClr val="accent2"/>
                </a:solidFill>
              </a:rPr>
              <a:t>data sets</a:t>
            </a:r>
          </a:p>
        </p:txBody>
      </p:sp>
      <p:sp>
        <p:nvSpPr>
          <p:cNvPr id="8" name="Rectangle 7"/>
          <p:cNvSpPr/>
          <p:nvPr/>
        </p:nvSpPr>
        <p:spPr>
          <a:xfrm rot="21026605">
            <a:off x="3974884" y="2613580"/>
            <a:ext cx="1890326" cy="523220"/>
          </a:xfrm>
          <a:prstGeom prst="rect">
            <a:avLst/>
          </a:prstGeom>
        </p:spPr>
        <p:txBody>
          <a:bodyPr wrap="none">
            <a:spAutoFit/>
          </a:bodyPr>
          <a:lstStyle/>
          <a:p>
            <a:r>
              <a:rPr lang="en-GB" sz="2800" dirty="0">
                <a:solidFill>
                  <a:schemeClr val="accent2"/>
                </a:solidFill>
              </a:rPr>
              <a:t>frequencies</a:t>
            </a:r>
          </a:p>
        </p:txBody>
      </p:sp>
      <p:sp>
        <p:nvSpPr>
          <p:cNvPr id="9" name="Rectangle 8"/>
          <p:cNvSpPr/>
          <p:nvPr/>
        </p:nvSpPr>
        <p:spPr>
          <a:xfrm rot="21026605">
            <a:off x="6194694" y="1509888"/>
            <a:ext cx="1824795" cy="523220"/>
          </a:xfrm>
          <a:prstGeom prst="rect">
            <a:avLst/>
          </a:prstGeom>
        </p:spPr>
        <p:txBody>
          <a:bodyPr wrap="none">
            <a:spAutoFit/>
          </a:bodyPr>
          <a:lstStyle/>
          <a:p>
            <a:r>
              <a:rPr lang="en-GB" sz="2800" dirty="0">
                <a:solidFill>
                  <a:schemeClr val="accent2"/>
                </a:solidFill>
              </a:rPr>
              <a:t>dispersions</a:t>
            </a:r>
          </a:p>
        </p:txBody>
      </p:sp>
      <p:sp>
        <p:nvSpPr>
          <p:cNvPr id="10" name="Rectangle 9"/>
          <p:cNvSpPr/>
          <p:nvPr/>
        </p:nvSpPr>
        <p:spPr>
          <a:xfrm rot="1573477">
            <a:off x="5819880" y="2613580"/>
            <a:ext cx="1161536" cy="523220"/>
          </a:xfrm>
          <a:prstGeom prst="rect">
            <a:avLst/>
          </a:prstGeom>
        </p:spPr>
        <p:txBody>
          <a:bodyPr wrap="none">
            <a:spAutoFit/>
          </a:bodyPr>
          <a:lstStyle/>
          <a:p>
            <a:r>
              <a:rPr lang="en-GB" sz="2800" dirty="0">
                <a:solidFill>
                  <a:schemeClr val="accent2"/>
                </a:solidFill>
              </a:rPr>
              <a:t>graphs</a:t>
            </a:r>
          </a:p>
        </p:txBody>
      </p:sp>
      <p:sp>
        <p:nvSpPr>
          <p:cNvPr id="11" name="Rectangle 10"/>
          <p:cNvSpPr/>
          <p:nvPr/>
        </p:nvSpPr>
        <p:spPr>
          <a:xfrm rot="489926">
            <a:off x="6662637" y="2441492"/>
            <a:ext cx="1914691" cy="523220"/>
          </a:xfrm>
          <a:prstGeom prst="rect">
            <a:avLst/>
          </a:prstGeom>
        </p:spPr>
        <p:txBody>
          <a:bodyPr wrap="none">
            <a:spAutoFit/>
          </a:bodyPr>
          <a:lstStyle/>
          <a:p>
            <a:r>
              <a:rPr lang="en-GB" sz="2800" dirty="0">
                <a:solidFill>
                  <a:schemeClr val="accent2"/>
                </a:solidFill>
              </a:rPr>
              <a:t>collocations</a:t>
            </a:r>
          </a:p>
        </p:txBody>
      </p:sp>
      <p:sp>
        <p:nvSpPr>
          <p:cNvPr id="12" name="Rectangle 11"/>
          <p:cNvSpPr/>
          <p:nvPr/>
        </p:nvSpPr>
        <p:spPr>
          <a:xfrm rot="821097">
            <a:off x="5570355" y="4728490"/>
            <a:ext cx="3814121" cy="523220"/>
          </a:xfrm>
          <a:prstGeom prst="rect">
            <a:avLst/>
          </a:prstGeom>
        </p:spPr>
        <p:txBody>
          <a:bodyPr wrap="none">
            <a:spAutoFit/>
          </a:bodyPr>
          <a:lstStyle/>
          <a:p>
            <a:r>
              <a:rPr lang="en-GB" sz="2800" dirty="0">
                <a:solidFill>
                  <a:schemeClr val="accent2"/>
                </a:solidFill>
              </a:rPr>
              <a:t>95% confidence intervals</a:t>
            </a:r>
          </a:p>
        </p:txBody>
      </p:sp>
      <p:sp>
        <p:nvSpPr>
          <p:cNvPr id="13" name="Footer Placeholder 12"/>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14" name="Slide Number Placeholder 13"/>
          <p:cNvSpPr>
            <a:spLocks noGrp="1"/>
          </p:cNvSpPr>
          <p:nvPr>
            <p:ph type="sldNum" sz="quarter" idx="12"/>
          </p:nvPr>
        </p:nvSpPr>
        <p:spPr/>
        <p:txBody>
          <a:bodyPr/>
          <a:lstStyle/>
          <a:p>
            <a:fld id="{0F45C708-6836-464B-81B8-95058C29CDA5}" type="slidenum">
              <a:rPr lang="en-GB" smtClean="0"/>
              <a:t>9</a:t>
            </a:fld>
            <a:endParaRPr lang="en-GB"/>
          </a:p>
        </p:txBody>
      </p:sp>
    </p:spTree>
    <p:extLst>
      <p:ext uri="{BB962C8B-B14F-4D97-AF65-F5344CB8AC3E}">
        <p14:creationId xmlns:p14="http://schemas.microsoft.com/office/powerpoint/2010/main" val="153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3"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9"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3"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1392</Words>
  <Application>Microsoft Office PowerPoint</Application>
  <PresentationFormat>Widescreen</PresentationFormat>
  <Paragraphs>222</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MS PGothic</vt:lpstr>
      <vt:lpstr>Arial</vt:lpstr>
      <vt:lpstr>Calibri</vt:lpstr>
      <vt:lpstr>Calibri Light</vt:lpstr>
      <vt:lpstr>Cambria</vt:lpstr>
      <vt:lpstr>Cambria Math</vt:lpstr>
      <vt:lpstr>Times New Roman</vt:lpstr>
      <vt:lpstr>Wingdings</vt:lpstr>
      <vt:lpstr>Office Theme</vt:lpstr>
      <vt:lpstr>1_Office Theme</vt:lpstr>
      <vt:lpstr>Introduction: Statistics meets corpus linguistics</vt:lpstr>
      <vt:lpstr> What is statistics? Science, corpus linguistics and statistics</vt:lpstr>
      <vt:lpstr>Think about and discuss</vt:lpstr>
      <vt:lpstr>What is statistics? Science, corpus linguistics and statistics</vt:lpstr>
      <vt:lpstr>Generalising…</vt:lpstr>
      <vt:lpstr>Finding relationship…</vt:lpstr>
      <vt:lpstr>Building models…</vt:lpstr>
      <vt:lpstr>Building models…</vt:lpstr>
      <vt:lpstr>Two things we can do with stats </vt:lpstr>
      <vt:lpstr>Basic statistical terminology</vt:lpstr>
      <vt:lpstr>Basic statistical terminology: review</vt:lpstr>
      <vt:lpstr>Statistical test</vt:lpstr>
      <vt:lpstr>Statistical test (cont.)</vt:lpstr>
      <vt:lpstr>Building of corpora and research design</vt:lpstr>
      <vt:lpstr>Think about and discuss</vt:lpstr>
      <vt:lpstr>Corpus as a sample</vt:lpstr>
      <vt:lpstr>PowerPoint Presentation</vt:lpstr>
      <vt:lpstr>PowerPoint Presentation</vt:lpstr>
      <vt:lpstr>PowerPoint Presentation</vt:lpstr>
      <vt:lpstr>Corpus sampling</vt:lpstr>
      <vt:lpstr>Levels of analysis in corpus linguistics</vt:lpstr>
      <vt:lpstr>Exploring data and data visualisation</vt:lpstr>
      <vt:lpstr>Think about and discuss</vt:lpstr>
      <vt:lpstr>Exploring data and data visualisation</vt:lpstr>
      <vt:lpstr>Exploring data and data visualisation</vt:lpstr>
      <vt:lpstr>PowerPoint Presentation</vt:lpstr>
      <vt:lpstr>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Statistics meets corpus linguistics</dc:title>
  <dc:creator>Vaclav Brezina</dc:creator>
  <cp:lastModifiedBy>Vaclav Brezina</cp:lastModifiedBy>
  <cp:revision>25</cp:revision>
  <dcterms:created xsi:type="dcterms:W3CDTF">2017-12-27T14:05:38Z</dcterms:created>
  <dcterms:modified xsi:type="dcterms:W3CDTF">2017-12-27T21:20:09Z</dcterms:modified>
</cp:coreProperties>
</file>